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3"/>
  </p:notesMasterIdLst>
  <p:sldIdLst>
    <p:sldId id="426" r:id="rId2"/>
    <p:sldId id="520" r:id="rId3"/>
    <p:sldId id="652" r:id="rId4"/>
    <p:sldId id="640" r:id="rId5"/>
    <p:sldId id="653" r:id="rId6"/>
    <p:sldId id="654" r:id="rId7"/>
    <p:sldId id="275" r:id="rId8"/>
    <p:sldId id="655" r:id="rId9"/>
    <p:sldId id="658" r:id="rId10"/>
    <p:sldId id="659" r:id="rId11"/>
    <p:sldId id="660" r:id="rId12"/>
    <p:sldId id="661" r:id="rId13"/>
    <p:sldId id="662" r:id="rId14"/>
    <p:sldId id="663" r:id="rId15"/>
    <p:sldId id="664" r:id="rId16"/>
    <p:sldId id="665" r:id="rId17"/>
    <p:sldId id="976" r:id="rId18"/>
    <p:sldId id="901" r:id="rId19"/>
    <p:sldId id="685" r:id="rId20"/>
    <p:sldId id="875" r:id="rId21"/>
    <p:sldId id="902" r:id="rId22"/>
    <p:sldId id="876" r:id="rId23"/>
    <p:sldId id="694" r:id="rId24"/>
    <p:sldId id="695" r:id="rId25"/>
    <p:sldId id="879" r:id="rId26"/>
    <p:sldId id="881" r:id="rId27"/>
    <p:sldId id="882" r:id="rId28"/>
    <p:sldId id="883" r:id="rId29"/>
    <p:sldId id="884" r:id="rId30"/>
    <p:sldId id="885" r:id="rId31"/>
    <p:sldId id="886" r:id="rId32"/>
    <p:sldId id="726" r:id="rId33"/>
    <p:sldId id="727" r:id="rId34"/>
    <p:sldId id="732" r:id="rId35"/>
    <p:sldId id="731" r:id="rId36"/>
    <p:sldId id="873" r:id="rId37"/>
    <p:sldId id="703" r:id="rId38"/>
    <p:sldId id="704" r:id="rId39"/>
    <p:sldId id="705" r:id="rId40"/>
    <p:sldId id="706" r:id="rId41"/>
    <p:sldId id="707" r:id="rId42"/>
    <p:sldId id="708" r:id="rId43"/>
    <p:sldId id="709" r:id="rId44"/>
    <p:sldId id="710" r:id="rId45"/>
    <p:sldId id="711" r:id="rId46"/>
    <p:sldId id="986" r:id="rId47"/>
    <p:sldId id="987" r:id="rId48"/>
    <p:sldId id="896" r:id="rId49"/>
    <p:sldId id="738" r:id="rId50"/>
    <p:sldId id="743" r:id="rId51"/>
    <p:sldId id="891" r:id="rId52"/>
    <p:sldId id="745" r:id="rId53"/>
    <p:sldId id="746" r:id="rId54"/>
    <p:sldId id="747" r:id="rId55"/>
    <p:sldId id="749" r:id="rId56"/>
    <p:sldId id="750" r:id="rId57"/>
    <p:sldId id="892" r:id="rId58"/>
    <p:sldId id="893" r:id="rId59"/>
    <p:sldId id="895" r:id="rId60"/>
    <p:sldId id="755" r:id="rId61"/>
    <p:sldId id="756" r:id="rId62"/>
    <p:sldId id="757" r:id="rId63"/>
    <p:sldId id="758" r:id="rId64"/>
    <p:sldId id="759" r:id="rId65"/>
    <p:sldId id="760" r:id="rId66"/>
    <p:sldId id="762" r:id="rId67"/>
    <p:sldId id="788" r:id="rId68"/>
    <p:sldId id="789" r:id="rId69"/>
    <p:sldId id="790" r:id="rId70"/>
    <p:sldId id="792" r:id="rId71"/>
    <p:sldId id="793" r:id="rId72"/>
    <p:sldId id="770" r:id="rId73"/>
    <p:sldId id="771" r:id="rId74"/>
    <p:sldId id="772" r:id="rId75"/>
    <p:sldId id="773" r:id="rId76"/>
    <p:sldId id="774" r:id="rId77"/>
    <p:sldId id="775" r:id="rId78"/>
    <p:sldId id="776" r:id="rId79"/>
    <p:sldId id="924" r:id="rId80"/>
    <p:sldId id="938" r:id="rId81"/>
    <p:sldId id="923" r:id="rId82"/>
    <p:sldId id="926" r:id="rId83"/>
    <p:sldId id="927" r:id="rId84"/>
    <p:sldId id="928" r:id="rId85"/>
    <p:sldId id="918" r:id="rId86"/>
    <p:sldId id="919" r:id="rId87"/>
    <p:sldId id="794" r:id="rId88"/>
    <p:sldId id="908" r:id="rId89"/>
    <p:sldId id="921" r:id="rId90"/>
    <p:sldId id="913" r:id="rId91"/>
    <p:sldId id="922" r:id="rId92"/>
    <p:sldId id="916" r:id="rId93"/>
    <p:sldId id="929" r:id="rId94"/>
    <p:sldId id="930" r:id="rId95"/>
    <p:sldId id="887" r:id="rId96"/>
    <p:sldId id="889" r:id="rId97"/>
    <p:sldId id="800" r:id="rId98"/>
    <p:sldId id="801" r:id="rId99"/>
    <p:sldId id="862" r:id="rId100"/>
    <p:sldId id="863" r:id="rId101"/>
    <p:sldId id="865" r:id="rId102"/>
    <p:sldId id="866" r:id="rId103"/>
    <p:sldId id="931" r:id="rId104"/>
    <p:sldId id="932" r:id="rId105"/>
    <p:sldId id="940" r:id="rId106"/>
    <p:sldId id="942" r:id="rId107"/>
    <p:sldId id="943" r:id="rId108"/>
    <p:sldId id="944" r:id="rId109"/>
    <p:sldId id="868" r:id="rId110"/>
    <p:sldId id="945" r:id="rId111"/>
    <p:sldId id="946" r:id="rId112"/>
    <p:sldId id="947" r:id="rId113"/>
    <p:sldId id="949" r:id="rId114"/>
    <p:sldId id="950" r:id="rId115"/>
    <p:sldId id="951" r:id="rId116"/>
    <p:sldId id="952" r:id="rId117"/>
    <p:sldId id="953" r:id="rId118"/>
    <p:sldId id="954" r:id="rId119"/>
    <p:sldId id="955" r:id="rId120"/>
    <p:sldId id="956" r:id="rId121"/>
    <p:sldId id="957" r:id="rId122"/>
    <p:sldId id="961" r:id="rId123"/>
    <p:sldId id="958" r:id="rId124"/>
    <p:sldId id="959" r:id="rId125"/>
    <p:sldId id="960" r:id="rId126"/>
    <p:sldId id="963" r:id="rId127"/>
    <p:sldId id="890" r:id="rId128"/>
    <p:sldId id="850" r:id="rId129"/>
    <p:sldId id="852" r:id="rId130"/>
    <p:sldId id="965" r:id="rId131"/>
    <p:sldId id="853" r:id="rId132"/>
    <p:sldId id="854" r:id="rId133"/>
    <p:sldId id="964" r:id="rId134"/>
    <p:sldId id="980" r:id="rId135"/>
    <p:sldId id="981" r:id="rId136"/>
    <p:sldId id="982" r:id="rId137"/>
    <p:sldId id="988" r:id="rId138"/>
    <p:sldId id="979" r:id="rId139"/>
    <p:sldId id="984" r:id="rId140"/>
    <p:sldId id="985" r:id="rId141"/>
    <p:sldId id="975" r:id="rId1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D37011"/>
    <a:srgbClr val="CCCCCC"/>
    <a:srgbClr val="FFFFFF"/>
    <a:srgbClr val="6B300C"/>
    <a:srgbClr val="FF823A"/>
    <a:srgbClr val="FD7D00"/>
    <a:srgbClr val="DD730D"/>
    <a:srgbClr val="0070C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8" autoAdjust="0"/>
    <p:restoredTop sz="56764" autoAdjust="0"/>
  </p:normalViewPr>
  <p:slideViewPr>
    <p:cSldViewPr snapToGrid="0">
      <p:cViewPr varScale="1">
        <p:scale>
          <a:sx n="48" d="100"/>
          <a:sy n="48" d="100"/>
        </p:scale>
        <p:origin x="802" y="67"/>
      </p:cViewPr>
      <p:guideLst>
        <p:guide orient="horz" pos="4320"/>
        <p:guide pos="3816"/>
      </p:guideLst>
    </p:cSldViewPr>
  </p:slideViewPr>
  <p:outlineViewPr>
    <p:cViewPr>
      <p:scale>
        <a:sx n="33" d="100"/>
        <a:sy n="33" d="100"/>
      </p:scale>
      <p:origin x="0" y="-172"/>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you're paying really close attention, you may have spotted a problem with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talked about SSO using JSON Web Tokens, both systems that Alice was accessing had access to the same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 but it's more complex when you're implementing SSO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with whom you do NOT have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one and only one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very similar to an HMAC algorithm, except that there are separate keys for the original hashing and the signature verification.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makes the public key freely available through a standardized SAML metadata endpoint.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endpoint returns an XML payload that describes everything a service provider would need to implement their half of the equation.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creates a token containing her identity and signs it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 in the response to her login request.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gets redirected to the Service Provider, which uses that SAML endpoint to get the Identity Provider's public key and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checks out, then the service provider knows it can trust the claims and authenticate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sort of message signing that we talked about earlier, but it doesn't require the client and server to share a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 the two parties need to share with each other is their metadata endpoints, which do not contain any sensitive information and are publicly accessible.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rgbClr val="C00000"/>
                </a:solidFill>
                <a:effectLst/>
                <a:latin typeface="+mn-lt"/>
                <a:ea typeface="+mn-ea"/>
                <a:cs typeface="+mn-cs"/>
              </a:rPr>
              <a:t>…</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we still have our user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Alice wants to create holiday greeting cards using Shutterfly, which is the Service Provider.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uploading her photos all over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Alice wants to use the photos she's already uploaded to Facebook. In this case, Facebook is the Resource Server that holds the user's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The question is, how do we secure the connection between Shutterfly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simple approach would be for Alice to give her Facebook password to Shutterfly, who could then use it to get her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that would mean that Shutterfly is </a:t>
            </a:r>
            <a:r>
              <a:rPr lang="en-US" sz="1200" b="0" i="1" kern="1200" dirty="0">
                <a:solidFill>
                  <a:schemeClr val="tx1"/>
                </a:solidFill>
                <a:effectLst/>
                <a:latin typeface="+mn-lt"/>
                <a:ea typeface="+mn-ea"/>
                <a:cs typeface="+mn-cs"/>
              </a:rPr>
              <a:t>authenticating as Alice </a:t>
            </a:r>
            <a:r>
              <a:rPr lang="en-US" sz="1200" b="0" i="0" kern="1200" dirty="0">
                <a:solidFill>
                  <a:schemeClr val="tx1"/>
                </a:solidFill>
                <a:effectLst/>
                <a:latin typeface="+mn-lt"/>
                <a:ea typeface="+mn-ea"/>
                <a:cs typeface="+mn-cs"/>
              </a:rPr>
              <a:t>to Facebook, which is bad because Shutterfly would have access to </a:t>
            </a:r>
            <a:r>
              <a:rPr lang="en-US" sz="1200" b="0" i="1" kern="1200" dirty="0">
                <a:solidFill>
                  <a:schemeClr val="tx1"/>
                </a:solidFill>
                <a:effectLst/>
                <a:latin typeface="+mn-lt"/>
                <a:ea typeface="+mn-ea"/>
                <a:cs typeface="+mn-cs"/>
              </a:rPr>
              <a:t>her entire account</a:t>
            </a:r>
            <a:r>
              <a:rPr lang="en-US" sz="1200" b="0" i="0" kern="1200" dirty="0">
                <a:solidFill>
                  <a:schemeClr val="tx1"/>
                </a:solidFill>
                <a:effectLst/>
                <a:latin typeface="+mn-lt"/>
                <a:ea typeface="+mn-ea"/>
                <a:cs typeface="+mn-cs"/>
              </a:rPr>
              <a:t>, not just her photos. It could delete photos, change her password, post messages as her,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because Facebook would have no way of knowing that it </a:t>
            </a:r>
            <a:r>
              <a:rPr lang="en-US" sz="1200" b="0" i="1" kern="1200" dirty="0">
                <a:solidFill>
                  <a:schemeClr val="tx1"/>
                </a:solidFill>
                <a:effectLst/>
                <a:latin typeface="+mn-lt"/>
                <a:ea typeface="+mn-ea"/>
                <a:cs typeface="+mn-cs"/>
              </a:rPr>
              <a:t>wasn't actually Alice </a:t>
            </a:r>
            <a:r>
              <a:rPr lang="en-US" sz="1200" b="0" i="0" kern="1200" dirty="0">
                <a:solidFill>
                  <a:schemeClr val="tx1"/>
                </a:solidFill>
                <a:effectLst/>
                <a:latin typeface="+mn-lt"/>
                <a:ea typeface="+mn-ea"/>
                <a:cs typeface="+mn-cs"/>
              </a:rPr>
              <a:t>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solves this problem by creating a standard for </a:t>
            </a:r>
            <a:r>
              <a:rPr lang="en-US" sz="1200" b="1" i="1" kern="1200" dirty="0">
                <a:solidFill>
                  <a:schemeClr val="tx1"/>
                </a:solidFill>
                <a:effectLst/>
                <a:latin typeface="+mn-lt"/>
                <a:ea typeface="+mn-ea"/>
                <a:cs typeface="+mn-cs"/>
              </a:rPr>
              <a:t>delegating authorization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the user's data on the resource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32667623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Using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knows that it isn't </a:t>
            </a:r>
            <a:r>
              <a:rPr lang="en-US" sz="1200" b="0" i="1" kern="1200" dirty="0">
                <a:solidFill>
                  <a:schemeClr val="tx1"/>
                </a:solidFill>
                <a:effectLst/>
                <a:latin typeface="+mn-lt"/>
                <a:ea typeface="+mn-ea"/>
                <a:cs typeface="+mn-cs"/>
              </a:rPr>
              <a:t>Alice </a:t>
            </a:r>
            <a:r>
              <a:rPr lang="en-US" sz="1200" b="0" i="0" kern="1200" dirty="0">
                <a:solidFill>
                  <a:schemeClr val="tx1"/>
                </a:solidFill>
                <a:effectLst/>
                <a:latin typeface="+mn-lt"/>
                <a:ea typeface="+mn-ea"/>
                <a:cs typeface="+mn-cs"/>
              </a:rPr>
              <a:t>that's asking for the data, but some third party that Alice </a:t>
            </a:r>
            <a:r>
              <a:rPr lang="en-US" sz="1200" b="0" i="1" kern="1200" dirty="0">
                <a:solidFill>
                  <a:schemeClr val="tx1"/>
                </a:solidFill>
                <a:effectLst/>
                <a:latin typeface="+mn-lt"/>
                <a:ea typeface="+mn-ea"/>
                <a:cs typeface="+mn-cs"/>
              </a:rPr>
              <a:t>granted access to</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34274239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needs to authenticate to Shutterfly so that they know who she is.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starts to build her photo card…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is redirected to Facebook</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195902254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 is redirected to Facebook to get an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redirect URL identifies the client, the type of access it's requesting, and where to return to after the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authenticates Alice and asks if she wants to allow Shutterfly to access her photos.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28329937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t>
            </a:r>
            <a:r>
              <a:rPr lang="en-US" sz="1200" b="1" i="0" kern="1200" dirty="0">
                <a:solidFill>
                  <a:schemeClr val="tx1"/>
                </a:solidFill>
                <a:effectLst/>
                <a:latin typeface="+mn-lt"/>
                <a:ea typeface="+mn-ea"/>
                <a:cs typeface="+mn-cs"/>
              </a:rPr>
              <a:t>and Facebook responds with a 302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redirect</a:t>
            </a:r>
            <a:r>
              <a:rPr lang="en-US" sz="1200" b="0" i="0" kern="1200" dirty="0">
                <a:solidFill>
                  <a:schemeClr val="tx1"/>
                </a:solidFill>
                <a:effectLst/>
                <a:latin typeface="+mn-lt"/>
                <a:ea typeface="+mn-ea"/>
                <a:cs typeface="+mn-cs"/>
              </a:rPr>
              <a:t> back to Shutterfly, plus an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384392974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and returns to Shutterfly with the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25905333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Shutterfly then uses the Access Token when it calls Facebook's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validates the token and then sends back data about Alice's photos that Shutterfly can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411217708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specify a specific format for Access Tokens, so their contents can vary between implementations.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common approach is to use JSON Web Tokens because they are a standard way of securely transmitting claims that can be easily verified by the resource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348005904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However, since OAuth does not standardize the format of an access token, </a:t>
            </a:r>
            <a:r>
              <a:rPr lang="en-US" sz="1200" b="0" i="1" kern="1200" dirty="0">
                <a:solidFill>
                  <a:schemeClr val="tx1"/>
                </a:solidFill>
                <a:effectLst/>
                <a:latin typeface="+mn-lt"/>
                <a:ea typeface="+mn-ea"/>
                <a:cs typeface="+mn-cs"/>
              </a:rPr>
              <a:t>clients cannot make assumptions about its format or extract data from it</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itself is a black box as far as Shutterfly is concerned; it can send the token to Facebook to retrieve photos, but it can't get any additional information from the token itself. </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4184526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last point is really important, because it means that </a:t>
            </a:r>
            <a:r>
              <a:rPr lang="en-US" sz="1200" b="1" i="0" kern="1200" dirty="0">
                <a:solidFill>
                  <a:schemeClr val="tx1"/>
                </a:solidFill>
                <a:effectLst/>
                <a:latin typeface="+mn-lt"/>
                <a:ea typeface="+mn-ea"/>
                <a:cs typeface="+mn-cs"/>
              </a:rPr>
              <a:t>OAuth is NOT an authentication protocol</a:t>
            </a:r>
            <a:r>
              <a:rPr lang="en-US" sz="1200" b="0" i="0" kern="1200" dirty="0">
                <a:solidFill>
                  <a:schemeClr val="tx1"/>
                </a:solidFill>
                <a:effectLst/>
                <a:latin typeface="+mn-lt"/>
                <a:ea typeface="+mn-ea"/>
                <a:cs typeface="+mn-cs"/>
              </a:rPr>
              <a:t> and should not be used as 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80011468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allows Shutterfly to access Alice's data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allow Alice to </a:t>
            </a:r>
            <a:r>
              <a:rPr lang="en-US" sz="1200" b="1" i="0"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to Shutterfly using her Facebook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387797748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reason is that authentication is all about the identity that's making a request, and the token doesn't tell Shutterfly </a:t>
            </a:r>
            <a:r>
              <a:rPr lang="en-US" sz="1200" b="0" i="1" kern="1200" dirty="0">
                <a:solidFill>
                  <a:schemeClr val="tx1"/>
                </a:solidFill>
                <a:effectLst/>
                <a:latin typeface="+mn-lt"/>
                <a:ea typeface="+mn-ea"/>
                <a:cs typeface="+mn-cs"/>
              </a:rPr>
              <a:t>anything about identity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Shutterfly doesn't know WHO authorized the token, HOW that authorization was conducted, or even which client the token was initially issued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it has a token that it can use to call an API. Using that token as any sort of </a:t>
            </a:r>
            <a:r>
              <a:rPr lang="en-US" sz="1200" b="1" i="0" kern="1200" dirty="0">
                <a:solidFill>
                  <a:schemeClr val="tx1"/>
                </a:solidFill>
                <a:effectLst/>
                <a:latin typeface="+mn-lt"/>
                <a:ea typeface="+mn-ea"/>
                <a:cs typeface="+mn-cs"/>
              </a:rPr>
              <a:t>proof of identity</a:t>
            </a:r>
            <a:r>
              <a:rPr lang="en-US" sz="1200" b="0" i="0" kern="1200" dirty="0">
                <a:solidFill>
                  <a:schemeClr val="tx1"/>
                </a:solidFill>
                <a:effectLst/>
                <a:latin typeface="+mn-lt"/>
                <a:ea typeface="+mn-ea"/>
                <a:cs typeface="+mn-cs"/>
              </a:rPr>
              <a:t> is a security vulnerability.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73086466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brings us to OpenID Connect, which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a:t>
            </a: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334691999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While the OAuth access token is a black box, OIDC adds an </a:t>
            </a:r>
            <a:r>
              <a:rPr lang="en-US" sz="1200" b="0" i="1" kern="1200" dirty="0">
                <a:solidFill>
                  <a:schemeClr val="tx1"/>
                </a:solidFill>
                <a:effectLst/>
                <a:latin typeface="+mn-lt"/>
                <a:ea typeface="+mn-ea"/>
                <a:cs typeface="+mn-cs"/>
              </a:rPr>
              <a:t>additional token </a:t>
            </a:r>
            <a:r>
              <a:rPr lang="en-US" sz="1200" b="0" i="0" kern="1200" dirty="0">
                <a:solidFill>
                  <a:schemeClr val="tx1"/>
                </a:solidFill>
                <a:effectLst/>
                <a:latin typeface="+mn-lt"/>
                <a:ea typeface="+mn-ea"/>
                <a:cs typeface="+mn-cs"/>
              </a:rPr>
              <a:t>that contains standardized claims that the client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extract data from.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OIDC identity token tells Shutterfly which identity authorized the token, how the authorization occurred, and whether the token was intended for Shutterfly or some other system.</a:t>
            </a: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8560561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Based on those additional claims, Shutterfly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securely authenticate the request as coming from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7903669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recap for a minute.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JSON Web Tokens</a:t>
            </a:r>
            <a:r>
              <a:rPr lang="en-US" sz="1200" b="0" i="0" kern="1200" dirty="0">
                <a:solidFill>
                  <a:schemeClr val="tx1"/>
                </a:solidFill>
                <a:effectLst/>
                <a:latin typeface="+mn-lt"/>
                <a:ea typeface="+mn-ea"/>
                <a:cs typeface="+mn-cs"/>
              </a:rPr>
              <a:t> are a format for securely transmitting verifiable claims between two parties.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a:t>
            </a:r>
          </a:p>
          <a:p>
            <a:pPr marL="0" indent="0">
              <a:buFont typeface="Arial" panose="020B0604020202020204" pitchFamily="34" charset="0"/>
              <a:buNone/>
            </a:pPr>
            <a:r>
              <a:rPr lang="en-US" sz="1200" b="1" i="0" kern="1200" dirty="0">
                <a:solidFill>
                  <a:schemeClr val="tx1"/>
                </a:solidFill>
                <a:effectLst/>
                <a:latin typeface="+mn-lt"/>
                <a:ea typeface="+mn-ea"/>
                <a:cs typeface="+mn-cs"/>
              </a:rPr>
              <a:t>OAuth </a:t>
            </a:r>
            <a:r>
              <a:rPr lang="en-US" sz="1200" b="0" i="0" kern="1200" dirty="0">
                <a:solidFill>
                  <a:schemeClr val="tx1"/>
                </a:solidFill>
                <a:effectLst/>
                <a:latin typeface="+mn-lt"/>
                <a:ea typeface="+mn-ea"/>
                <a:cs typeface="+mn-cs"/>
              </a:rPr>
              <a:t>is an authorization protocol. It allows Alice to give Shutterfly access to her Facebook photos without sharing her actual credentials. OAuth access tokens are often JWTs, but they don't have to be. OAuth is NOT an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protocol.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OpenID Connect</a:t>
            </a:r>
            <a:r>
              <a:rPr lang="en-US" sz="1200" b="0" i="0" kern="1200" dirty="0">
                <a:solidFill>
                  <a:schemeClr val="tx1"/>
                </a:solidFill>
                <a:effectLst/>
                <a:latin typeface="+mn-lt"/>
                <a:ea typeface="+mn-ea"/>
                <a:cs typeface="+mn-cs"/>
              </a:rPr>
              <a:t> extends OAuth and adds an identity layer, so that it can be used for authentication. If you want people to log into your site using their Facebook credentials, this is what you want to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1" i="0" kern="1200" dirty="0">
                <a:solidFill>
                  <a:schemeClr val="tx1"/>
                </a:solidFill>
                <a:effectLst/>
                <a:latin typeface="+mn-lt"/>
                <a:ea typeface="+mn-ea"/>
                <a:cs typeface="+mn-cs"/>
              </a:rPr>
              <a:t>SAML</a:t>
            </a:r>
            <a:r>
              <a:rPr lang="en-US" sz="1200" b="0" i="0" kern="1200" dirty="0">
                <a:solidFill>
                  <a:schemeClr val="tx1"/>
                </a:solidFill>
                <a:effectLst/>
                <a:latin typeface="+mn-lt"/>
                <a:ea typeface="+mn-ea"/>
                <a:cs typeface="+mn-cs"/>
              </a:rPr>
              <a:t> is conceptually similar to OpenID Connect, except that it uses XML and SOAP instead of JSON and HTTP. SAML is often used for SSO in the enterprise, while OIDC is often used for SSO in consumer-facing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39449466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here's our progress so far.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how to authenticate using credentials, how to use signed claims to represent identity between different systems, and how to use OAuth for authorization across system boundaries.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relied on a knowledge factor as the basis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last two things we're going to talk about rely on something you </a:t>
            </a:r>
            <a:r>
              <a:rPr lang="en-US" sz="1200" b="0" i="1"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instead of something you </a:t>
            </a:r>
            <a:r>
              <a:rPr lang="en-US" sz="1200" b="0" i="1" kern="1200" dirty="0">
                <a:solidFill>
                  <a:schemeClr val="tx1"/>
                </a:solidFill>
                <a:effectLst/>
                <a:latin typeface="+mn-lt"/>
                <a:ea typeface="+mn-ea"/>
                <a:cs typeface="+mn-cs"/>
              </a:rPr>
              <a:t>know</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standards-based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secret key and stores it on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then shares the key with Alice, typically using …</a:t>
            </a: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know</a:t>
            </a:r>
            <a:r>
              <a:rPr lang="en-US" sz="1200" b="0" kern="1200" baseline="0" dirty="0">
                <a:solidFill>
                  <a:schemeClr val="tx1"/>
                </a:solidFill>
                <a:effectLst/>
                <a:latin typeface="+mn-lt"/>
                <a:ea typeface="+mn-ea"/>
                <a:cs typeface="+mn-cs"/>
              </a:rPr>
              <a:t>, like a password </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have, </a:t>
            </a:r>
            <a:r>
              <a:rPr lang="en-US" sz="1200" b="0" kern="1200" baseline="0" dirty="0">
                <a:solidFill>
                  <a:schemeClr val="tx1"/>
                </a:solidFill>
                <a:effectLst/>
                <a:latin typeface="+mn-lt"/>
                <a:ea typeface="+mn-ea"/>
                <a:cs typeface="+mn-cs"/>
              </a:rPr>
              <a:t>such as a passkey or authenticator app, and</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are</a:t>
            </a:r>
            <a:r>
              <a:rPr lang="en-US" sz="1200" b="0" kern="1200" baseline="0" dirty="0">
                <a:solidFill>
                  <a:schemeClr val="tx1"/>
                </a:solidFill>
                <a:effectLst/>
                <a:latin typeface="+mn-lt"/>
                <a:ea typeface="+mn-ea"/>
                <a:cs typeface="+mn-cs"/>
              </a:rPr>
              <a:t>, such as your biometrics</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Today we'll focus on the first two factors, but once you understand those you should be able to understand biometrics as well.</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242550169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validate an authentication code, both the authenticator app AND the server determine the current time interval, sign that interval with Alice's secret key, and then convert the resulting hash to a short code, usually 5 or 6 digits. If both parties calculate the same value then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is basically the same as signing a request with an API key, except that instead of signing the request we're signing a time-based counter that is constantly changing according to the TOTP algorithm.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because this is all standards-based, it's easy to implement in an interoperable way, and the client software for generating the codes is freely available.</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this new idea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have turned out to be a pretty poor authentication factor. People tend to reuse them across multiple sites, and even when multi-factor authentication is used, phishing attacks can trick people into revealing the password to illegitimate sites or apps.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 replaces a pass</a:t>
            </a:r>
            <a:r>
              <a:rPr lang="en-US" sz="1200" b="0" i="1" kern="1200" dirty="0">
                <a:solidFill>
                  <a:schemeClr val="tx1"/>
                </a:solidFill>
                <a:effectLst/>
                <a:latin typeface="+mn-lt"/>
                <a:ea typeface="+mn-ea"/>
                <a:cs typeface="+mn-cs"/>
              </a:rPr>
              <a:t>word</a:t>
            </a:r>
            <a:r>
              <a:rPr lang="en-US" sz="1200" b="0" i="0" kern="1200" dirty="0">
                <a:solidFill>
                  <a:schemeClr val="tx1"/>
                </a:solidFill>
                <a:effectLst/>
                <a:latin typeface="+mn-lt"/>
                <a:ea typeface="+mn-ea"/>
                <a:cs typeface="+mn-cs"/>
              </a:rPr>
              <a:t> with a pass</a:t>
            </a:r>
            <a:r>
              <a:rPr lang="en-US" sz="1200" b="0" i="1" kern="1200" dirty="0">
                <a:solidFill>
                  <a:schemeClr val="tx1"/>
                </a:solidFill>
                <a:effectLst/>
                <a:latin typeface="+mn-lt"/>
                <a:ea typeface="+mn-ea"/>
                <a:cs typeface="+mn-cs"/>
              </a:rPr>
              <a:t>key</a:t>
            </a:r>
            <a:r>
              <a:rPr lang="en-US" sz="1200" b="0" i="0" kern="1200" dirty="0">
                <a:solidFill>
                  <a:schemeClr val="tx1"/>
                </a:solidFill>
                <a:effectLst/>
                <a:latin typeface="+mn-lt"/>
                <a:ea typeface="+mn-ea"/>
                <a:cs typeface="+mn-cs"/>
              </a:rPr>
              <a:t>, which is basically a public/private key pair like we saw earlier.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328098017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given to the website or app that Alice wants to authenticate to, where it is stored with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keeps the private key to herself, and never sends it over the internet.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begins the authentication process, the server responds with a "challenge" containing something called a "nonce", which is just some random string the server generated.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96482803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arbitrary value is signed with Alice's private key…</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15533636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and then sent back to the server, which uses its copy of her public key to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validates, then the app knows that Alice used the correct private key and it can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basically the REVERSE of what SAML does. With SAML, the SERVER holds the private key and uses it to create signed claims that identify the user. The client uses the server’s public key to verify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passkeys, the CLIENT holds the private key and the server holds the PUBLIC key. The client is signing the message, and the server is verifying it.</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296983750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of the reasons this improves security is that if an attacker steals Alice's </a:t>
            </a:r>
            <a:r>
              <a:rPr lang="en-US" sz="1200" b="0" i="0" u="sng" kern="1200" dirty="0">
                <a:solidFill>
                  <a:schemeClr val="tx1"/>
                </a:solidFill>
                <a:effectLst/>
                <a:latin typeface="+mn-lt"/>
                <a:ea typeface="+mn-ea"/>
                <a:cs typeface="+mn-cs"/>
              </a:rPr>
              <a:t>public key</a:t>
            </a:r>
            <a:r>
              <a:rPr lang="en-US" sz="1200" b="0" i="0" u="none" kern="1200" dirty="0">
                <a:solidFill>
                  <a:schemeClr val="tx1"/>
                </a:solidFill>
                <a:effectLst/>
                <a:latin typeface="+mn-lt"/>
                <a:ea typeface="+mn-ea"/>
                <a:cs typeface="+mn-cs"/>
              </a:rPr>
              <a:t>, they can't use it to authenticate as her and they can't derive the private key from the public key, so it's basically worthless to them.</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The other reason this improves security is that Alice creates a unique key pair for each system she authenticates so. Unlike a password, which she might reuse between multiple sites, each passkey is unique to a single application. If one of those private keys were to get stolen, it can't be used to attack other systems.</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At a high level that's pretty straightforward, but it gets more interesting when we look at the details around how those private keys are stored and accessed.</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422952935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foundation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authentication is a standard web API called </a:t>
            </a:r>
            <a:r>
              <a:rPr lang="en-US" sz="1200" b="1"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This API is being built into modern browsers and devices.</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43522676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API allows those browsers to securely store and retrieve cryptographic keys from devices like your phone, a USB security key, or even a modern Windows laptop.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keys are stored securely on the device so that malicious apps can't steal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for a final layer of security, the device can require the user to perform a second level of authentication via fingerprint reader or a PIN code in order to access the stored private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1603565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In technical terms,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is an </a:t>
            </a:r>
            <a:r>
              <a:rPr lang="en-US" sz="1200" b="0" i="1" kern="1200" dirty="0">
                <a:solidFill>
                  <a:schemeClr val="tx1"/>
                </a:solidFill>
                <a:effectLst/>
                <a:latin typeface="+mn-lt"/>
                <a:ea typeface="+mn-ea"/>
                <a:cs typeface="+mn-cs"/>
              </a:rPr>
              <a:t>API </a:t>
            </a:r>
            <a:r>
              <a:rPr lang="en-US" sz="1200" b="0" i="0" kern="1200" dirty="0">
                <a:solidFill>
                  <a:schemeClr val="tx1"/>
                </a:solidFill>
                <a:effectLst/>
                <a:latin typeface="+mn-lt"/>
                <a:ea typeface="+mn-ea"/>
                <a:cs typeface="+mn-cs"/>
              </a:rPr>
              <a:t>for storing and retrieving keys, and FIDO2 is a security standard for authenticating using those credentials.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you want to do more research on this, search for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or "FIDO2" instead of "passkeys". You'll get way better results by searching for the technical terms.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17908892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2581932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Everything we'll talk about today deals with the first two factors, but once you understand those you should be able to understand biometrics as well.</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1704565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here because a few years ago I made a huge rookie mistake. I was writing some code and I needed a piece of </a:t>
            </a:r>
            <a:r>
              <a:rPr lang="en-US" dirty="0" err="1"/>
              <a:t>Javascript</a:t>
            </a:r>
            <a:r>
              <a:rPr lang="en-US" dirty="0"/>
              <a:t> to make an API call back to my server. The server needed to which user account was making that API call, but I didn't know how to give it that information. </a:t>
            </a:r>
          </a:p>
          <a:p>
            <a:endParaRPr lang="en-US" dirty="0"/>
          </a:p>
          <a:p>
            <a:r>
              <a:rPr lang="en-US" dirty="0"/>
              <a:t>So I did a web search for "how to authenticate an API call" and I found a very confusing mess.</a:t>
            </a:r>
          </a:p>
          <a:p>
            <a:endParaRPr lang="en-US" dirty="0"/>
          </a:p>
          <a:p>
            <a:r>
              <a:rPr lang="en-US" b="1" dirty="0"/>
              <a:t>(click)</a:t>
            </a:r>
          </a:p>
          <a:p>
            <a:r>
              <a:rPr lang="en-US" sz="1200" i="0" kern="1200" dirty="0">
                <a:solidFill>
                  <a:schemeClr val="tx1"/>
                </a:solidFill>
                <a:effectLst/>
                <a:latin typeface="+mn-lt"/>
                <a:ea typeface="+mn-ea"/>
                <a:cs typeface="+mn-cs"/>
              </a:rPr>
              <a:t>There were articles about:</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Multiple versions of this thing called </a:t>
            </a:r>
            <a:r>
              <a:rPr lang="en-US" sz="1200" b="0" kern="1200" baseline="0" dirty="0" err="1">
                <a:solidFill>
                  <a:schemeClr val="tx1"/>
                </a:solidFill>
                <a:effectLst/>
                <a:latin typeface="+mn-lt"/>
                <a:ea typeface="+mn-ea"/>
                <a:cs typeface="+mn-cs"/>
              </a:rPr>
              <a:t>Oauth</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whole bunch of acronyms and terminology that I didn't understand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pretty daunting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passwords were stored in the user database as plain text, it would be easy to validate that login request…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because the web app could query that database for the username and password submitted by the browser.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storing those passwords as text means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In that case, 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safer, but it's still not a good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because if we can decrypt that string back into Alice's actual password, then that's a vulnerability that an attacker could exploit.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It might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but it's still an unnecessary risk.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really, we have no legitimate need to know 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All we need is a way of confirming that she entered the correct one, but otherwise we don't need to know the password itself.</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there are cryptographic hash functions that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dirty="0">
                <a:solidFill>
                  <a:schemeClr val="tx1"/>
                </a:solidFill>
                <a:effectLst/>
                <a:latin typeface="+mn-lt"/>
                <a:ea typeface="+mn-ea"/>
                <a:cs typeface="+mn-cs"/>
              </a:rPr>
              <a:t>OK, so </a:t>
            </a:r>
            <a:r>
              <a:rPr lang="en-US" sz="1200" b="0" i="1" strike="sngStrike" kern="1200" dirty="0">
                <a:solidFill>
                  <a:schemeClr val="tx1"/>
                </a:solidFill>
                <a:effectLst/>
                <a:latin typeface="+mn-lt"/>
                <a:ea typeface="+mn-ea"/>
                <a:cs typeface="+mn-cs"/>
              </a:rPr>
              <a:t>technically </a:t>
            </a:r>
            <a:r>
              <a:rPr lang="en-US" sz="1200" b="0" i="0" strike="sngStrike" kern="1200" dirty="0">
                <a:solidFill>
                  <a:schemeClr val="tx1"/>
                </a:solidFill>
                <a:effectLst/>
                <a:latin typeface="+mn-lt"/>
                <a:ea typeface="+mn-ea"/>
                <a:cs typeface="+mn-cs"/>
              </a:rPr>
              <a:t>there </a:t>
            </a:r>
            <a:r>
              <a:rPr lang="en-US" sz="1200" b="0" i="1" strike="sngStrike" kern="1200" dirty="0">
                <a:solidFill>
                  <a:schemeClr val="tx1"/>
                </a:solidFill>
                <a:effectLst/>
                <a:latin typeface="+mn-lt"/>
                <a:ea typeface="+mn-ea"/>
                <a:cs typeface="+mn-cs"/>
              </a:rPr>
              <a:t>are </a:t>
            </a:r>
            <a:r>
              <a:rPr lang="en-US" sz="1200" b="0" i="0" strike="sngStrike" kern="1200" dirty="0">
                <a:solidFill>
                  <a:schemeClr val="tx1"/>
                </a:solidFill>
                <a:effectLst/>
                <a:latin typeface="+mn-lt"/>
                <a:ea typeface="+mn-ea"/>
                <a:cs typeface="+mn-cs"/>
              </a:rPr>
              <a:t>the possibility of collisions, but they are very rare and we can generally ignore them.</a:t>
            </a:r>
            <a:endParaRPr lang="en-US" sz="1200" b="0" strike="sngStrike"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then, I’ve learned a lot about authentication and authorization.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those complex terms and confusing concepts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Validation is the same as we saw previously.</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Web server receives login request, hashes the password submitted by the user, and then searches the database for that hash.</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since has values cannot be reversed….</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you can use server-side sessions.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and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JSON Web Tokens compare to OpenID Connect, and why OAuth shouldn't be used for authentication, then you may be in the wrong room because I'm going to spend a decent amount of time on those things.</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API keys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These keys are only used for API calls, not logging in or changing passwords or doing anything else.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you’re passing API Keys as the only piece of authentication data, then each key needs to be unique within your system. You don’t want two people to have the same API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Additionally, the set of all possible values has to be large enough to resist brute-force attacks where someone just loops through every value until they get one that works.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1490092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You might think that a GUID is sufficiently random for this, but you’d be wrong.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GUIDs are designed for uniqueness, NOT randomness.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In .NET, for example, the MS docs state that GUIDs created by the default constructor should not be used as cryptographic keys because they are not sufficiently random enough.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a:t>
            </a:r>
            <a:r>
              <a:rPr lang="en-US" sz="1200" b="0" i="0" kern="1200" dirty="0" err="1">
                <a:solidFill>
                  <a:schemeClr val="tx1"/>
                </a:solidFill>
                <a:effectLst/>
                <a:latin typeface="+mn-lt"/>
                <a:ea typeface="+mn-ea"/>
                <a:cs typeface="+mn-cs"/>
              </a:rPr>
              <a:t>bitly</a:t>
            </a:r>
            <a:r>
              <a:rPr lang="en-US" sz="1200" b="0" i="0" kern="1200" dirty="0">
                <a:solidFill>
                  <a:schemeClr val="tx1"/>
                </a:solidFill>
                <a:effectLst/>
                <a:latin typeface="+mn-lt"/>
                <a:ea typeface="+mn-ea"/>
                <a:cs typeface="+mn-cs"/>
              </a:rPr>
              <a:t> link and QR code will take you to a Stack Overflow page that talks about this issue and has a code snippet that you can use instead.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6341024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Once you have a non-guessable key, There are two ways to use it for authentication.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bearer token is like cash. Anyone that finds cash laying around can spend it; there are zero restrictions built in, whereas credit cards might come with an ID check or a PIN code or something. Same with a bearer token; if anyone were to get their hands on this token, they would be able to authenticate as Alice to your system.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they’re easy to use, but there are risks.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these techniques. </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can't give you a lot of advice about which libraries or packages you should use in your language of choice.</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works relative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unique key from your user database, like email address or USER_ID or whatever, and that works fine </a:t>
            </a:r>
            <a:r>
              <a:rPr lang="en-US" sz="1200" b="0" i="1" kern="1200" dirty="0">
                <a:solidFill>
                  <a:schemeClr val="tx1"/>
                </a:solidFill>
                <a:effectLst/>
                <a:latin typeface="+mn-lt"/>
                <a:ea typeface="+mn-ea"/>
                <a:cs typeface="+mn-cs"/>
              </a:rPr>
              <a:t>unless</a:t>
            </a:r>
            <a:r>
              <a:rPr lang="en-US" sz="1200" b="0" i="0" kern="1200" dirty="0">
                <a:solidFill>
                  <a:schemeClr val="tx1"/>
                </a:solidFill>
                <a:effectLst/>
                <a:latin typeface="+mn-lt"/>
                <a:ea typeface="+mn-ea"/>
                <a:cs typeface="+mn-cs"/>
              </a:rPr>
              <a:t>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and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explain how each of these things works at a conceptual level so that you can choose the right approach for your project, and so that </a:t>
            </a:r>
            <a:r>
              <a:rPr lang="en-US" sz="1200" i="1" kern="1200" dirty="0">
                <a:solidFill>
                  <a:schemeClr val="tx1"/>
                </a:solidFill>
                <a:effectLst/>
                <a:latin typeface="+mn-lt"/>
                <a:ea typeface="+mn-ea"/>
                <a:cs typeface="+mn-cs"/>
              </a:rPr>
              <a:t>when </a:t>
            </a:r>
            <a:r>
              <a:rPr lang="en-US" sz="1200" i="0" kern="1200" dirty="0">
                <a:solidFill>
                  <a:schemeClr val="tx1"/>
                </a:solidFill>
                <a:effectLst/>
                <a:latin typeface="+mn-lt"/>
                <a:ea typeface="+mn-ea"/>
                <a:cs typeface="+mn-cs"/>
              </a:rPr>
              <a:t>you go to implement something, you'll have a solid mental model to start from. </a:t>
            </a:r>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call them "JOT tokens", which has the same sort of redundancy as saying "ATM machine", but I can't seem to break the habit, so bear with 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 This is what your server-side code will use because it's protected from theft and replay attacks.</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accessible to your JS code, but it's also susceptible to theft. So make sure there's nothing sensitive in the claim values, and don't use anything from this token for authentication or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and access level.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contain those permissions as specific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avoiding those repetitive lookups could significantly reduce the load on your database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using cached data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Validation just ensures that the token was </a:t>
            </a:r>
            <a:r>
              <a:rPr lang="en-US" sz="1200" b="0" i="1" kern="1200" dirty="0">
                <a:solidFill>
                  <a:schemeClr val="tx1"/>
                </a:solidFill>
                <a:effectLst/>
                <a:latin typeface="+mn-lt"/>
                <a:ea typeface="+mn-ea"/>
                <a:cs typeface="+mn-cs"/>
              </a:rPr>
              <a:t>signed with the correct key</a:t>
            </a:r>
            <a:r>
              <a:rPr lang="en-US" sz="1200" b="0" i="0" kern="1200" dirty="0">
                <a:solidFill>
                  <a:schemeClr val="tx1"/>
                </a:solidFill>
                <a:effectLst/>
                <a:latin typeface="+mn-lt"/>
                <a:ea typeface="+mn-ea"/>
                <a:cs typeface="+mn-cs"/>
              </a:rPr>
              <a:t>, it doesn’t mean the data itself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is what I got wrong a couple of years ago. I created a token that never expired, so once you got logged in you would basically stay logged in forever, regardless of what happened to your actual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that’s bad and we need to limit how long this token is good for.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throw it away and make the user re-authenticate in order to get a new, updated token with up-to-date permissions and a new expiration date</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Your users </a:t>
            </a:r>
            <a:r>
              <a:rPr lang="en-US" sz="1200" b="0" i="1" kern="1200" dirty="0">
                <a:solidFill>
                  <a:schemeClr val="tx1"/>
                </a:solidFill>
                <a:effectLst/>
                <a:latin typeface="+mn-lt"/>
                <a:ea typeface="+mn-ea"/>
                <a:cs typeface="+mn-cs"/>
              </a:rPr>
              <a:t>really </a:t>
            </a:r>
            <a:r>
              <a:rPr lang="en-US" sz="1200" b="0" i="0" kern="1200" dirty="0">
                <a:solidFill>
                  <a:schemeClr val="tx1"/>
                </a:solidFill>
                <a:effectLst/>
                <a:latin typeface="+mn-lt"/>
                <a:ea typeface="+mn-ea"/>
                <a:cs typeface="+mn-cs"/>
              </a:rPr>
              <a:t>don't want to log back every 30 minutes just because you’ve cached some permission in a web token, so you might think of setting an expiration date measured in days to avoid angering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ask yourself this: if you set an expiration date for a day or two in the future, and then someone hacks one of your admin accounts and starts screwing up your app, do you </a:t>
            </a:r>
            <a:r>
              <a:rPr lang="en-US" sz="1200" b="0" i="1" kern="1200" dirty="0">
                <a:solidFill>
                  <a:schemeClr val="tx1"/>
                </a:solidFill>
                <a:effectLst/>
                <a:latin typeface="+mn-lt"/>
                <a:ea typeface="+mn-ea"/>
                <a:cs typeface="+mn-cs"/>
              </a:rPr>
              <a:t>really</a:t>
            </a:r>
            <a:r>
              <a:rPr lang="en-US" sz="1200" b="0" i="0" kern="1200" dirty="0">
                <a:solidFill>
                  <a:schemeClr val="tx1"/>
                </a:solidFill>
                <a:effectLst/>
                <a:latin typeface="+mn-lt"/>
                <a:ea typeface="+mn-ea"/>
                <a:cs typeface="+mn-cs"/>
              </a:rPr>
              <a:t> want to wait a day or two for the token to expire?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Probably not.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like we just talked about. They are only valid for a short period of time, but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authenticated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access token expires, the client can call an API endpoint, pass in the refresh token, and get back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 an updated expiration date.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this refresh process </a:t>
            </a:r>
            <a:r>
              <a:rPr lang="en-US" sz="1200" b="0" i="1" kern="1200" dirty="0">
                <a:solidFill>
                  <a:schemeClr val="tx1"/>
                </a:solidFill>
                <a:effectLst/>
                <a:latin typeface="+mn-lt"/>
                <a:ea typeface="+mn-ea"/>
                <a:cs typeface="+mn-cs"/>
              </a:rPr>
              <a:t>does hit the database </a:t>
            </a:r>
            <a:r>
              <a:rPr lang="en-US" sz="1200" b="0" i="0" kern="1200" dirty="0">
                <a:solidFill>
                  <a:schemeClr val="tx1"/>
                </a:solidFill>
                <a:effectLst/>
                <a:latin typeface="+mn-lt"/>
                <a:ea typeface="+mn-ea"/>
                <a:cs typeface="+mn-cs"/>
              </a:rPr>
              <a:t>so that it can re-validate that the user account is still active and which permissions it has.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NOT an </a:t>
            </a:r>
            <a:r>
              <a:rPr lang="en-US" sz="1200" b="0" i="1" kern="1200" dirty="0">
                <a:solidFill>
                  <a:schemeClr val="tx1"/>
                </a:solidFill>
                <a:effectLst/>
                <a:latin typeface="+mn-lt"/>
                <a:ea typeface="+mn-ea"/>
                <a:cs typeface="+mn-cs"/>
              </a:rPr>
              <a:t>authentication </a:t>
            </a:r>
            <a:r>
              <a:rPr lang="en-US" sz="1200" b="0" i="0" kern="1200" dirty="0">
                <a:solidFill>
                  <a:schemeClr val="tx1"/>
                </a:solidFill>
                <a:effectLst/>
                <a:latin typeface="+mn-lt"/>
                <a:ea typeface="+mn-ea"/>
                <a:cs typeface="+mn-cs"/>
              </a:rPr>
              <a:t>technique; both tokens are signed, so the server knows that the </a:t>
            </a:r>
            <a:r>
              <a:rPr lang="en-US" sz="1200" b="0" i="1"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is all about regularly </a:t>
            </a:r>
            <a:r>
              <a:rPr lang="en-US" sz="1200" b="0" i="1" kern="1200" dirty="0">
                <a:solidFill>
                  <a:schemeClr val="tx1"/>
                </a:solidFill>
                <a:effectLst/>
                <a:latin typeface="+mn-lt"/>
                <a:ea typeface="+mn-ea"/>
                <a:cs typeface="+mn-cs"/>
              </a:rPr>
              <a:t>re-authorizing </a:t>
            </a:r>
            <a:r>
              <a:rPr lang="en-US" sz="1200" b="0" i="0" kern="1200" dirty="0">
                <a:solidFill>
                  <a:schemeClr val="tx1"/>
                </a:solidFill>
                <a:effectLst/>
                <a:latin typeface="+mn-lt"/>
                <a:ea typeface="+mn-ea"/>
                <a:cs typeface="+mn-cs"/>
              </a:rPr>
              <a:t>the user, without making them log in again.</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authenticating a user based on </a:t>
            </a:r>
            <a:r>
              <a:rPr lang="en-US" sz="1200" b="1" i="0" kern="1200" dirty="0">
                <a:solidFill>
                  <a:schemeClr val="tx1"/>
                </a:solidFill>
                <a:effectLst/>
                <a:latin typeface="+mn-lt"/>
                <a:ea typeface="+mn-ea"/>
                <a:cs typeface="+mn-cs"/>
              </a:rPr>
              <a:t>credentials</a:t>
            </a:r>
            <a:r>
              <a:rPr lang="en-US" sz="1200" b="0" i="0" kern="1200" dirty="0">
                <a:solidFill>
                  <a:schemeClr val="tx1"/>
                </a:solidFill>
                <a:effectLst/>
                <a:latin typeface="+mn-lt"/>
                <a:ea typeface="+mn-ea"/>
                <a:cs typeface="+mn-cs"/>
              </a:rPr>
              <a:t> that they know.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signed tokens to provide identity and permission information.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She's not authenticated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1093613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10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1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10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2.png"/></Relationships>
</file>

<file path=ppt/slides/_rels/slide1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2.png"/></Relationships>
</file>

<file path=ppt/slides/_rels/slide10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3.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31.png"/></Relationships>
</file>

<file path=ppt/slides/_rels/slide10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31.png"/></Relationships>
</file>

<file path=ppt/slides/_rels/slide10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8.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31.png"/></Relationships>
</file>

<file path=ppt/slides/_rels/slide10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0.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9.png"/><Relationship Id="rId4" Type="http://schemas.openxmlformats.org/officeDocument/2006/relationships/image" Target="../media/image12.png"/></Relationships>
</file>

<file path=ppt/slides/_rels/slide1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1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20.png"/><Relationship Id="rId4" Type="http://schemas.openxmlformats.org/officeDocument/2006/relationships/image" Target="../media/image15.png"/></Relationships>
</file>

<file path=ppt/slides/_rels/slide13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5.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20.png"/><Relationship Id="rId4" Type="http://schemas.openxmlformats.org/officeDocument/2006/relationships/image" Target="../media/image15.png"/></Relationships>
</file>

<file path=ppt/slides/_rels/slide13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2.png"/><Relationship Id="rId7" Type="http://schemas.openxmlformats.org/officeDocument/2006/relationships/image" Target="../media/image45.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48.svg"/></Relationships>
</file>

<file path=ppt/slides/_rels/slide1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2.png"/><Relationship Id="rId7" Type="http://schemas.openxmlformats.org/officeDocument/2006/relationships/image" Target="../media/image32.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20.png"/><Relationship Id="rId4" Type="http://schemas.openxmlformats.org/officeDocument/2006/relationships/image" Target="../media/image15.png"/></Relationships>
</file>

<file path=ppt/slides/_rels/slide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15.png"/></Relationships>
</file>

<file path=ppt/slides/_rels/slide1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15.png"/></Relationships>
</file>

<file path=ppt/slides/_rels/slide13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15.png"/></Relationships>
</file>

<file path=ppt/slides/_rels/slide13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15.png"/></Relationships>
</file>

<file path=ppt/slides/_rels/slide13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2.png"/><Relationship Id="rId7" Type="http://schemas.openxmlformats.org/officeDocument/2006/relationships/image" Target="../media/image51.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32.png"/></Relationships>
</file>

<file path=ppt/slides/_rels/slide13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2.png"/><Relationship Id="rId7" Type="http://schemas.openxmlformats.org/officeDocument/2006/relationships/image" Target="../media/image51.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37.png"/><Relationship Id="rId5" Type="http://schemas.openxmlformats.org/officeDocument/2006/relationships/image" Target="../media/image50.png"/><Relationship Id="rId10" Type="http://schemas.openxmlformats.org/officeDocument/2006/relationships/image" Target="../media/image32.png"/><Relationship Id="rId4" Type="http://schemas.openxmlformats.org/officeDocument/2006/relationships/image" Target="../media/image49.png"/><Relationship Id="rId9"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2.png"/><Relationship Id="rId7" Type="http://schemas.openxmlformats.org/officeDocument/2006/relationships/image" Target="../media/image51.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37.png"/><Relationship Id="rId5" Type="http://schemas.openxmlformats.org/officeDocument/2006/relationships/image" Target="../media/image50.png"/><Relationship Id="rId10" Type="http://schemas.openxmlformats.org/officeDocument/2006/relationships/image" Target="../media/image32.png"/><Relationship Id="rId4" Type="http://schemas.openxmlformats.org/officeDocument/2006/relationships/image" Target="../media/image49.png"/><Relationship Id="rId9" Type="http://schemas.openxmlformats.org/officeDocument/2006/relationships/image" Target="../media/image53.png"/></Relationships>
</file>

<file path=ppt/slides/_rels/slide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6.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6.png"/><Relationship Id="rId4" Type="http://schemas.openxmlformats.org/officeDocument/2006/relationships/image" Target="../media/image20.png"/></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7.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5.png"/><Relationship Id="rId4" Type="http://schemas.openxmlformats.org/officeDocument/2006/relationships/image" Target="../media/image20.png"/></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5.png"/><Relationship Id="rId4" Type="http://schemas.openxmlformats.org/officeDocument/2006/relationships/image" Target="../media/image20.pn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31.png"/></Relationships>
</file>

<file path=ppt/slides/_rels/slide9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pic>
        <p:nvPicPr>
          <p:cNvPr id="2" name="Picture 1">
            <a:extLst>
              <a:ext uri="{FF2B5EF4-FFF2-40B4-BE49-F238E27FC236}">
                <a16:creationId xmlns:a16="http://schemas.microsoft.com/office/drawing/2014/main" id="{7F202ADA-9B82-259C-252D-BCAD6ACEDC67}"/>
              </a:ext>
            </a:extLst>
          </p:cNvPr>
          <p:cNvPicPr>
            <a:picLocks noChangeAspect="1"/>
          </p:cNvPicPr>
          <p:nvPr/>
        </p:nvPicPr>
        <p:blipFill>
          <a:blip r:embed="rId5"/>
          <a:stretch>
            <a:fillRect/>
          </a:stretch>
        </p:blipFill>
        <p:spPr>
          <a:xfrm>
            <a:off x="3551822" y="6923788"/>
            <a:ext cx="1668244" cy="852321"/>
          </a:xfrm>
          <a:prstGeom prst="rect">
            <a:avLst/>
          </a:prstGeom>
        </p:spPr>
      </p:pic>
      <p:pic>
        <p:nvPicPr>
          <p:cNvPr id="3" name="Picture 2">
            <a:extLst>
              <a:ext uri="{FF2B5EF4-FFF2-40B4-BE49-F238E27FC236}">
                <a16:creationId xmlns:a16="http://schemas.microsoft.com/office/drawing/2014/main" id="{53466170-4D1A-5835-E327-B8314826BCB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6936892"/>
            <a:ext cx="1692337" cy="849222"/>
          </a:xfrm>
          <a:prstGeom prst="rect">
            <a:avLst/>
          </a:prstGeom>
        </p:spPr>
      </p:pic>
      <p:sp>
        <p:nvSpPr>
          <p:cNvPr id="6" name="!!txtPublic">
            <a:extLst>
              <a:ext uri="{FF2B5EF4-FFF2-40B4-BE49-F238E27FC236}">
                <a16:creationId xmlns:a16="http://schemas.microsoft.com/office/drawing/2014/main" id="{FAFCD7BD-20DB-C366-21A7-F99E7259E7C5}"/>
              </a:ext>
            </a:extLst>
          </p:cNvPr>
          <p:cNvSpPr txBox="1"/>
          <p:nvPr/>
        </p:nvSpPr>
        <p:spPr>
          <a:xfrm>
            <a:off x="6860511" y="74204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7" name="!!txtPrivate">
            <a:extLst>
              <a:ext uri="{FF2B5EF4-FFF2-40B4-BE49-F238E27FC236}">
                <a16:creationId xmlns:a16="http://schemas.microsoft.com/office/drawing/2014/main" id="{C4B735D1-A1F8-15BD-F4E9-51240D87BC18}"/>
              </a:ext>
            </a:extLst>
          </p:cNvPr>
          <p:cNvSpPr txBox="1"/>
          <p:nvPr/>
        </p:nvSpPr>
        <p:spPr>
          <a:xfrm>
            <a:off x="3580515" y="74048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8" name="Txt4">
            <a:extLst>
              <a:ext uri="{FF2B5EF4-FFF2-40B4-BE49-F238E27FC236}">
                <a16:creationId xmlns:a16="http://schemas.microsoft.com/office/drawing/2014/main" id="{CF21741C-1500-7174-A72E-1D969635A199}"/>
              </a:ext>
            </a:extLst>
          </p:cNvPr>
          <p:cNvSpPr txBox="1"/>
          <p:nvPr/>
        </p:nvSpPr>
        <p:spPr>
          <a:xfrm>
            <a:off x="2704903" y="7947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7DE7D76A-5AA0-F931-9826-88D531A60A4D}"/>
              </a:ext>
            </a:extLst>
          </p:cNvPr>
          <p:cNvCxnSpPr>
            <a:cxnSpLocks/>
            <a:stCxn id="8" idx="0"/>
          </p:cNvCxnSpPr>
          <p:nvPr/>
        </p:nvCxnSpPr>
        <p:spPr>
          <a:xfrm flipV="1">
            <a:off x="3962485" y="7494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A1FAECA3-6AB6-BA12-289D-640B050142A5}"/>
              </a:ext>
            </a:extLst>
          </p:cNvPr>
          <p:cNvSpPr txBox="1"/>
          <p:nvPr/>
        </p:nvSpPr>
        <p:spPr>
          <a:xfrm>
            <a:off x="7537195" y="7951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A4D6EAB7-C4F3-0006-7614-D2925E08DEBD}"/>
              </a:ext>
            </a:extLst>
          </p:cNvPr>
          <p:cNvCxnSpPr>
            <a:cxnSpLocks/>
          </p:cNvCxnSpPr>
          <p:nvPr/>
        </p:nvCxnSpPr>
        <p:spPr>
          <a:xfrm rot="16200000" flipV="1">
            <a:off x="8024839" y="7497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6" grpId="0"/>
      <p:bldP spid="7"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82AD85B-FCA4-F4CE-9900-1FBFA50FFA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54931" y="4307588"/>
            <a:ext cx="1662025" cy="852321"/>
          </a:xfrm>
          <a:prstGeom prst="rect">
            <a:avLst/>
          </a:prstGeom>
        </p:spPr>
      </p:pic>
      <p:pic>
        <p:nvPicPr>
          <p:cNvPr id="15" name="Picture 14">
            <a:extLst>
              <a:ext uri="{FF2B5EF4-FFF2-40B4-BE49-F238E27FC236}">
                <a16:creationId xmlns:a16="http://schemas.microsoft.com/office/drawing/2014/main" id="{D1D4289C-BF5E-0EA1-0E91-73FC3E45BC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4320691"/>
            <a:ext cx="1692337" cy="849223"/>
          </a:xfrm>
          <a:prstGeom prst="rect">
            <a:avLst/>
          </a:prstGeom>
        </p:spPr>
      </p:pic>
      <p:sp>
        <p:nvSpPr>
          <p:cNvPr id="16" name="!!txtPublic">
            <a:extLst>
              <a:ext uri="{FF2B5EF4-FFF2-40B4-BE49-F238E27FC236}">
                <a16:creationId xmlns:a16="http://schemas.microsoft.com/office/drawing/2014/main" id="{BE770AD9-6168-C3BF-6270-5EA71BAAA853}"/>
              </a:ext>
            </a:extLst>
          </p:cNvPr>
          <p:cNvSpPr txBox="1"/>
          <p:nvPr/>
        </p:nvSpPr>
        <p:spPr>
          <a:xfrm>
            <a:off x="6860511" y="48042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17" name="!!txtPrivate">
            <a:extLst>
              <a:ext uri="{FF2B5EF4-FFF2-40B4-BE49-F238E27FC236}">
                <a16:creationId xmlns:a16="http://schemas.microsoft.com/office/drawing/2014/main" id="{40C7F715-1AA6-63BB-EFDC-6DFECE02AF60}"/>
              </a:ext>
            </a:extLst>
          </p:cNvPr>
          <p:cNvSpPr txBox="1"/>
          <p:nvPr/>
        </p:nvSpPr>
        <p:spPr>
          <a:xfrm>
            <a:off x="3580515" y="47886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CDD1D0D4-F968-167A-E1F3-5775CC2B3D83}"/>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05FBEB-2BD7-8728-505C-D842D8F5A5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4"/>
            <a:ext cx="1668244" cy="849398"/>
          </a:xfrm>
          <a:prstGeom prst="rect">
            <a:avLst/>
          </a:prstGeom>
        </p:spPr>
      </p:pic>
      <p:sp>
        <p:nvSpPr>
          <p:cNvPr id="11" name="!!txtPrivate">
            <a:extLst>
              <a:ext uri="{FF2B5EF4-FFF2-40B4-BE49-F238E27FC236}">
                <a16:creationId xmlns:a16="http://schemas.microsoft.com/office/drawing/2014/main" id="{915F19EC-D3BC-26F5-10ED-CD210D6F250E}"/>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6C7DF07-CDDB-AD34-F883-369F317F37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6" name="!!txtPublic">
            <a:extLst>
              <a:ext uri="{FF2B5EF4-FFF2-40B4-BE49-F238E27FC236}">
                <a16:creationId xmlns:a16="http://schemas.microsoft.com/office/drawing/2014/main" id="{A9EFF321-CF0C-B54C-35D4-8638D1FCFA7F}"/>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13" name="TextBox 12">
            <a:extLst>
              <a:ext uri="{FF2B5EF4-FFF2-40B4-BE49-F238E27FC236}">
                <a16:creationId xmlns:a16="http://schemas.microsoft.com/office/drawing/2014/main" id="{F84E7A8D-F73E-88FB-04BD-2A052CEA8EAF}"/>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14" name="!!txtOther">
            <a:extLst>
              <a:ext uri="{FF2B5EF4-FFF2-40B4-BE49-F238E27FC236}">
                <a16:creationId xmlns:a16="http://schemas.microsoft.com/office/drawing/2014/main" id="{7D810106-E2C6-9A6F-8BE8-B1FD04EEA87D}"/>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Tree>
    <p:extLst>
      <p:ext uri="{BB962C8B-B14F-4D97-AF65-F5344CB8AC3E}">
        <p14:creationId xmlns:p14="http://schemas.microsoft.com/office/powerpoint/2010/main" val="2340259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16410EDE-8111-9895-5A39-D2E3822F5C0A}"/>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Public">
            <a:extLst>
              <a:ext uri="{FF2B5EF4-FFF2-40B4-BE49-F238E27FC236}">
                <a16:creationId xmlns:a16="http://schemas.microsoft.com/office/drawing/2014/main" id="{91301A2C-D1D9-A8C0-9958-60723CEB7D23}"/>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9" name="TextBox 28">
            <a:extLst>
              <a:ext uri="{FF2B5EF4-FFF2-40B4-BE49-F238E27FC236}">
                <a16:creationId xmlns:a16="http://schemas.microsoft.com/office/drawing/2014/main" id="{0FB7E438-FCAA-B18F-B744-F6EB8D5F041B}"/>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36" name="!!txtOther">
            <a:extLst>
              <a:ext uri="{FF2B5EF4-FFF2-40B4-BE49-F238E27FC236}">
                <a16:creationId xmlns:a16="http://schemas.microsoft.com/office/drawing/2014/main" id="{5ACD3CEC-40EB-E2F8-ABAF-019EE3160098}"/>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pic>
        <p:nvPicPr>
          <p:cNvPr id="3" name="Picture 2">
            <a:extLst>
              <a:ext uri="{FF2B5EF4-FFF2-40B4-BE49-F238E27FC236}">
                <a16:creationId xmlns:a16="http://schemas.microsoft.com/office/drawing/2014/main" id="{AC561CE5-540B-6389-BC25-A55FC5D47C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3"/>
            <a:ext cx="1668244" cy="849398"/>
          </a:xfrm>
          <a:prstGeom prst="rect">
            <a:avLst/>
          </a:prstGeom>
        </p:spPr>
      </p:pic>
      <p:sp>
        <p:nvSpPr>
          <p:cNvPr id="22" name="!!txtPrivate">
            <a:extLst>
              <a:ext uri="{FF2B5EF4-FFF2-40B4-BE49-F238E27FC236}">
                <a16:creationId xmlns:a16="http://schemas.microsoft.com/office/drawing/2014/main" id="{3010A830-8972-DB13-0296-BB2F51DD4CE3}"/>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961966" y="3427450"/>
            <a:ext cx="2547575" cy="172916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a:off x="7301069" y="3740320"/>
            <a:ext cx="2322554" cy="1587777"/>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8609990" y="4152570"/>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8611866" y="4151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8612593" y="4451203"/>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387666" y="3750615"/>
            <a:ext cx="0" cy="400743"/>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E9D0B34-3A51-1EE4-D245-4EAA9176E2B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Tree>
    <p:extLst>
      <p:ext uri="{BB962C8B-B14F-4D97-AF65-F5344CB8AC3E}">
        <p14:creationId xmlns:p14="http://schemas.microsoft.com/office/powerpoint/2010/main" val="2904779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190C9-F564-FD1B-52BD-B28264ADE8F0}"/>
              </a:ext>
            </a:extLst>
          </p:cNvPr>
          <p:cNvPicPr>
            <a:picLocks noChangeAspect="1"/>
          </p:cNvPicPr>
          <p:nvPr/>
        </p:nvPicPr>
        <p:blipFill>
          <a:blip r:embed="rId3"/>
          <a:stretch>
            <a:fillRect/>
          </a:stretch>
        </p:blipFill>
        <p:spPr>
          <a:xfrm>
            <a:off x="10007589" y="2897082"/>
            <a:ext cx="1668244" cy="852321"/>
          </a:xfrm>
          <a:prstGeom prst="rect">
            <a:avLst/>
          </a:prstGeom>
        </p:spPr>
      </p:pic>
      <p:sp>
        <p:nvSpPr>
          <p:cNvPr id="20" name="!!txtPrivate">
            <a:extLst>
              <a:ext uri="{FF2B5EF4-FFF2-40B4-BE49-F238E27FC236}">
                <a16:creationId xmlns:a16="http://schemas.microsoft.com/office/drawing/2014/main" id="{1A3BBAAF-4B1F-E145-540D-28D52EFBD1E0}"/>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flipV="1">
            <a:off x="3498010" y="3386427"/>
            <a:ext cx="1674065" cy="1520363"/>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p:cNvCxnSpPr>
          <p:nvPr/>
        </p:nvCxnSpPr>
        <p:spPr>
          <a:xfrm flipH="1">
            <a:off x="3795792" y="2813545"/>
            <a:ext cx="2602627" cy="0"/>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B288A719-CE1D-78A2-1304-312D0B6F796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24" name="Rectangle: Rounded Corners 23">
            <a:extLst>
              <a:ext uri="{FF2B5EF4-FFF2-40B4-BE49-F238E27FC236}">
                <a16:creationId xmlns:a16="http://schemas.microsoft.com/office/drawing/2014/main" id="{A134054B-421D-68FB-9415-C52E1A8EC81D}"/>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xtPublic">
            <a:extLst>
              <a:ext uri="{FF2B5EF4-FFF2-40B4-BE49-F238E27FC236}">
                <a16:creationId xmlns:a16="http://schemas.microsoft.com/office/drawing/2014/main" id="{C23F7D38-9872-7777-1A30-07D936224F39}"/>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6" name="TextBox 25">
            <a:extLst>
              <a:ext uri="{FF2B5EF4-FFF2-40B4-BE49-F238E27FC236}">
                <a16:creationId xmlns:a16="http://schemas.microsoft.com/office/drawing/2014/main" id="{BE65BAA4-7480-13F9-6DE4-717389B69B51}"/>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27" name="!!txtOther">
            <a:extLst>
              <a:ext uri="{FF2B5EF4-FFF2-40B4-BE49-F238E27FC236}">
                <a16:creationId xmlns:a16="http://schemas.microsoft.com/office/drawing/2014/main" id="{30154393-7C9D-1353-9C7C-E4AFEFA294F9}"/>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
        <p:nvSpPr>
          <p:cNvPr id="32" name="Txt4">
            <a:extLst>
              <a:ext uri="{FF2B5EF4-FFF2-40B4-BE49-F238E27FC236}">
                <a16:creationId xmlns:a16="http://schemas.microsoft.com/office/drawing/2014/main" id="{F5C81259-C987-224C-7909-80F8415B1911}"/>
              </a:ext>
            </a:extLst>
          </p:cNvPr>
          <p:cNvSpPr txBox="1"/>
          <p:nvPr/>
        </p:nvSpPr>
        <p:spPr>
          <a:xfrm>
            <a:off x="3736460" y="243380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Gets public key and validates signature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9" name="!!Sidebar">
            <a:extLst>
              <a:ext uri="{FF2B5EF4-FFF2-40B4-BE49-F238E27FC236}">
                <a16:creationId xmlns:a16="http://schemas.microsoft.com/office/drawing/2014/main" id="{3C5D745C-C1D0-DE2A-FC12-0001A7AA39A3}"/>
              </a:ext>
            </a:extLst>
          </p:cNvPr>
          <p:cNvSpPr txBox="1"/>
          <p:nvPr/>
        </p:nvSpPr>
        <p:spPr>
          <a:xfrm>
            <a:off x="-2432850"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20" name="Picture 19">
            <a:extLst>
              <a:ext uri="{FF2B5EF4-FFF2-40B4-BE49-F238E27FC236}">
                <a16:creationId xmlns:a16="http://schemas.microsoft.com/office/drawing/2014/main" id="{8AC1C98B-D556-98B9-729D-E1230156AA02}"/>
              </a:ext>
            </a:extLst>
          </p:cNvPr>
          <p:cNvPicPr>
            <a:picLocks noChangeAspect="1"/>
          </p:cNvPicPr>
          <p:nvPr/>
        </p:nvPicPr>
        <p:blipFill>
          <a:blip r:embed="rId4"/>
          <a:stretch>
            <a:fillRect/>
          </a:stretch>
        </p:blipFill>
        <p:spPr>
          <a:xfrm>
            <a:off x="12226987" y="918996"/>
            <a:ext cx="1325060" cy="1413909"/>
          </a:xfrm>
          <a:prstGeom prst="rect">
            <a:avLst/>
          </a:prstGeom>
        </p:spPr>
      </p:pic>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
        <p:nvSpPr>
          <p:cNvPr id="46" name="TextBox 45">
            <a:extLst>
              <a:ext uri="{FF2B5EF4-FFF2-40B4-BE49-F238E27FC236}">
                <a16:creationId xmlns:a16="http://schemas.microsoft.com/office/drawing/2014/main" id="{672E68A4-BB20-D0B9-39A0-2CB9FE42693E}"/>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47" name="TextBox 46">
            <a:extLst>
              <a:ext uri="{FF2B5EF4-FFF2-40B4-BE49-F238E27FC236}">
                <a16:creationId xmlns:a16="http://schemas.microsoft.com/office/drawing/2014/main" id="{17154C56-4925-8F09-C2BD-615CE9C4CEFE}"/>
              </a:ext>
            </a:extLst>
          </p:cNvPr>
          <p:cNvSpPr txBox="1"/>
          <p:nvPr/>
        </p:nvSpPr>
        <p:spPr>
          <a:xfrm>
            <a:off x="7285432"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Resource Server</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B87633BA-537C-CA5E-5662-445B40094033}"/>
              </a:ext>
            </a:extLst>
          </p:cNvPr>
          <p:cNvPicPr>
            <a:picLocks noChangeAspect="1"/>
          </p:cNvPicPr>
          <p:nvPr/>
        </p:nvPicPr>
        <p:blipFill>
          <a:blip r:embed="rId4"/>
          <a:stretch>
            <a:fillRect/>
          </a:stretch>
        </p:blipFill>
        <p:spPr>
          <a:xfrm>
            <a:off x="8280096" y="1950093"/>
            <a:ext cx="1325060" cy="1413909"/>
          </a:xfrm>
          <a:prstGeom prst="rect">
            <a:avLst/>
          </a:prstGeom>
        </p:spPr>
      </p:pic>
    </p:spTree>
    <p:extLst>
      <p:ext uri="{BB962C8B-B14F-4D97-AF65-F5344CB8AC3E}">
        <p14:creationId xmlns:p14="http://schemas.microsoft.com/office/powerpoint/2010/main" val="377114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Service provider</a:t>
            </a:r>
            <a:br>
              <a:rPr lang="en-US" sz="2000" dirty="0">
                <a:solidFill>
                  <a:srgbClr val="FF0000"/>
                </a:solidFill>
                <a:latin typeface="Corbel" panose="020B0503020204020204" pitchFamily="34" charset="0"/>
              </a:rPr>
            </a:br>
            <a:r>
              <a:rPr lang="en-US" sz="2000" b="1" dirty="0">
                <a:solidFill>
                  <a:srgbClr val="FF0000"/>
                </a:solidFill>
                <a:latin typeface="Corbel" panose="020B0503020204020204" pitchFamily="34" charset="0"/>
              </a:rPr>
              <a:t>authenticates</a:t>
            </a:r>
            <a:br>
              <a:rPr lang="en-US" sz="2000" b="1"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as Alice</a:t>
            </a:r>
            <a:endParaRPr lang="en-US" sz="2000" b="1" dirty="0">
              <a:solidFill>
                <a:srgbClr val="FF0000"/>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481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6497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4052414" y="3062932"/>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4097375" y="3062933"/>
            <a:ext cx="3570207"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Shutterfly</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spTree>
    <p:extLst>
      <p:ext uri="{BB962C8B-B14F-4D97-AF65-F5344CB8AC3E}">
        <p14:creationId xmlns:p14="http://schemas.microsoft.com/office/powerpoint/2010/main" val="42828222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5189489" y="3803828"/>
            <a:ext cx="2404059" cy="4785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5426304" y="3802834"/>
            <a:ext cx="3570207" cy="400110"/>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Let's do it!</a:t>
            </a: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7629344" y="4889892"/>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7585801" y="48547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341456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8" grpId="0"/>
      <p:bldP spid="9" grpId="0" animBg="1"/>
      <p:bldP spid="3"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rot="5400000" flipH="1">
            <a:off x="3451571" y="3259552"/>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016378" y="3447756"/>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170266" y="3487654"/>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206062" y="3824699"/>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162519" y="3789534"/>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1516475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1825505"/>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766063" y="1865403"/>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GetPhotos</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801859" y="2202448"/>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21672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2995717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7368652"/>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780964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16347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4176834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264749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
        <p:nvSpPr>
          <p:cNvPr id="4" name="!!Sidebar 2">
            <a:extLst>
              <a:ext uri="{FF2B5EF4-FFF2-40B4-BE49-F238E27FC236}">
                <a16:creationId xmlns:a16="http://schemas.microsoft.com/office/drawing/2014/main" id="{7119C68D-FD57-0BA1-ED61-BBA31FC82DD0}"/>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356100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4581911"/>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364290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125342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Tree>
    <p:extLst>
      <p:ext uri="{BB962C8B-B14F-4D97-AF65-F5344CB8AC3E}">
        <p14:creationId xmlns:p14="http://schemas.microsoft.com/office/powerpoint/2010/main" val="35366986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cxnSp>
        <p:nvCxnSpPr>
          <p:cNvPr id="8" name="!!Arrow4">
            <a:extLst>
              <a:ext uri="{FF2B5EF4-FFF2-40B4-BE49-F238E27FC236}">
                <a16:creationId xmlns:a16="http://schemas.microsoft.com/office/drawing/2014/main" id="{D6E149FC-E71C-409A-ADBC-B8A0DF7733F5}"/>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EC0A2E7-D5F3-1998-86A0-3E6BE3EFE076}"/>
              </a:ext>
            </a:extLst>
          </p:cNvPr>
          <p:cNvGrpSpPr/>
          <p:nvPr/>
        </p:nvGrpSpPr>
        <p:grpSpPr>
          <a:xfrm>
            <a:off x="5429530" y="6918711"/>
            <a:ext cx="1014813" cy="1313715"/>
            <a:chOff x="9592919" y="3281030"/>
            <a:chExt cx="2412301" cy="3122817"/>
          </a:xfrm>
        </p:grpSpPr>
        <p:sp>
          <p:nvSpPr>
            <p:cNvPr id="29" name="Freeform 158">
              <a:extLst>
                <a:ext uri="{FF2B5EF4-FFF2-40B4-BE49-F238E27FC236}">
                  <a16:creationId xmlns:a16="http://schemas.microsoft.com/office/drawing/2014/main" id="{05322748-F461-B568-7B1A-9A02126677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0B737F16-E4B5-006E-0505-D91124A9BF98}"/>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29A9397C-D666-15C4-357E-1BDBDAC034C8}"/>
                  </a:ext>
                </a:extLst>
              </p:cNvPr>
              <p:cNvGrpSpPr/>
              <p:nvPr/>
            </p:nvGrpSpPr>
            <p:grpSpPr>
              <a:xfrm>
                <a:off x="6048941" y="4798352"/>
                <a:ext cx="542456" cy="1088197"/>
                <a:chOff x="6048941" y="4798352"/>
                <a:chExt cx="542456" cy="1088197"/>
              </a:xfrm>
            </p:grpSpPr>
            <p:sp>
              <p:nvSpPr>
                <p:cNvPr id="35" name="Freeform 159">
                  <a:extLst>
                    <a:ext uri="{FF2B5EF4-FFF2-40B4-BE49-F238E27FC236}">
                      <a16:creationId xmlns:a16="http://schemas.microsoft.com/office/drawing/2014/main" id="{9FD0D3BF-C45A-8609-1C81-7D808D92A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0">
                  <a:extLst>
                    <a:ext uri="{FF2B5EF4-FFF2-40B4-BE49-F238E27FC236}">
                      <a16:creationId xmlns:a16="http://schemas.microsoft.com/office/drawing/2014/main" id="{38566E42-C06A-AEDA-251D-D3F8A09605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BECBEC00-04AE-46BD-D735-5D0AF249E84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671DC912-9AFD-EDFD-E8F2-21308A4340B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CE0619C0-AA19-86D1-8F1D-BE7100E0001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3581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0070C0"/>
                </a:solidFill>
                <a:latin typeface="Corbel" panose="020B0503020204020204" pitchFamily="34" charset="0"/>
              </a:rPr>
              <a:t>OpenID Connect</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DOES allow</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"Log in with Facebook"</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grpSp>
        <p:nvGrpSpPr>
          <p:cNvPr id="5" name="Group 4">
            <a:extLst>
              <a:ext uri="{FF2B5EF4-FFF2-40B4-BE49-F238E27FC236}">
                <a16:creationId xmlns:a16="http://schemas.microsoft.com/office/drawing/2014/main" id="{00A7367B-6FD1-86B9-C349-74E0A7FEA6A9}"/>
              </a:ext>
            </a:extLst>
          </p:cNvPr>
          <p:cNvGrpSpPr/>
          <p:nvPr/>
        </p:nvGrpSpPr>
        <p:grpSpPr>
          <a:xfrm>
            <a:off x="5429530" y="4770597"/>
            <a:ext cx="1014813" cy="1313715"/>
            <a:chOff x="9592919" y="3281030"/>
            <a:chExt cx="2412301" cy="3122817"/>
          </a:xfrm>
        </p:grpSpPr>
        <p:sp>
          <p:nvSpPr>
            <p:cNvPr id="6" name="Freeform 158">
              <a:extLst>
                <a:ext uri="{FF2B5EF4-FFF2-40B4-BE49-F238E27FC236}">
                  <a16:creationId xmlns:a16="http://schemas.microsoft.com/office/drawing/2014/main" id="{BDBEFD57-575F-CD94-A49C-0C6A11C04CB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9199E5B1-9572-5615-EA5D-FD0ACAF17A3E}"/>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0F8FD4C8-E424-75B4-AC69-7408990209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1D5CF174-EC58-DA8A-9E88-8F0EFF2D3E0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FA3C8908-BA4E-80B8-945B-8D45EB9925E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CC79028-ABB3-D3B4-EEA1-9AD1F48486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BAF7C70-0AC5-14D4-F7BC-87F91AA772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A1355E1-DA6D-5369-920C-82A87E638EF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09132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50" name="Picture 2" descr="saml-logo">
            <a:extLst>
              <a:ext uri="{FF2B5EF4-FFF2-40B4-BE49-F238E27FC236}">
                <a16:creationId xmlns:a16="http://schemas.microsoft.com/office/drawing/2014/main" id="{29594248-A388-DB86-EE08-95ACE09E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33" y="5243689"/>
            <a:ext cx="2573564" cy="6320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1853862-4D4B-FCD3-6140-B0165735C472}"/>
              </a:ext>
            </a:extLst>
          </p:cNvPr>
          <p:cNvPicPr>
            <a:picLocks noChangeAspect="1"/>
          </p:cNvPicPr>
          <p:nvPr/>
        </p:nvPicPr>
        <p:blipFill>
          <a:blip r:embed="rId4"/>
          <a:stretch>
            <a:fillRect/>
          </a:stretch>
        </p:blipFill>
        <p:spPr>
          <a:xfrm>
            <a:off x="304697" y="819833"/>
            <a:ext cx="2753316" cy="851807"/>
          </a:xfrm>
          <a:prstGeom prst="rect">
            <a:avLst/>
          </a:prstGeom>
        </p:spPr>
      </p:pic>
      <p:pic>
        <p:nvPicPr>
          <p:cNvPr id="2052" name="Picture 4" descr="OAuth 2.0 logo">
            <a:extLst>
              <a:ext uri="{FF2B5EF4-FFF2-40B4-BE49-F238E27FC236}">
                <a16:creationId xmlns:a16="http://schemas.microsoft.com/office/drawing/2014/main" id="{8D004524-D32D-7C87-846B-4F4ADD87F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766" y="2097541"/>
            <a:ext cx="11811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C7571E72-4B7A-F78A-018D-67B95E182864}"/>
              </a:ext>
            </a:extLst>
          </p:cNvPr>
          <p:cNvPicPr>
            <a:picLocks noChangeAspect="1"/>
          </p:cNvPicPr>
          <p:nvPr/>
        </p:nvPicPr>
        <p:blipFill>
          <a:blip r:embed="rId6"/>
          <a:stretch>
            <a:fillRect/>
          </a:stretch>
        </p:blipFill>
        <p:spPr>
          <a:xfrm>
            <a:off x="723274" y="3646213"/>
            <a:ext cx="2110083" cy="1000265"/>
          </a:xfrm>
          <a:prstGeom prst="rect">
            <a:avLst/>
          </a:prstGeom>
        </p:spPr>
      </p:pic>
      <p:sp>
        <p:nvSpPr>
          <p:cNvPr id="1047" name="TextBox 1046">
            <a:extLst>
              <a:ext uri="{FF2B5EF4-FFF2-40B4-BE49-F238E27FC236}">
                <a16:creationId xmlns:a16="http://schemas.microsoft.com/office/drawing/2014/main" id="{F99F948A-F288-63D4-2FB5-E30C31656631}"/>
              </a:ext>
            </a:extLst>
          </p:cNvPr>
          <p:cNvSpPr txBox="1"/>
          <p:nvPr/>
        </p:nvSpPr>
        <p:spPr>
          <a:xfrm>
            <a:off x="3323874" y="961271"/>
            <a:ext cx="8563429"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Token format for securely exchanging data</a:t>
            </a:r>
          </a:p>
        </p:txBody>
      </p:sp>
      <p:sp>
        <p:nvSpPr>
          <p:cNvPr id="1049" name="TextBox 1048">
            <a:extLst>
              <a:ext uri="{FF2B5EF4-FFF2-40B4-BE49-F238E27FC236}">
                <a16:creationId xmlns:a16="http://schemas.microsoft.com/office/drawing/2014/main" id="{AC41FC8D-652E-AA8D-020A-A0F40612F596}"/>
              </a:ext>
            </a:extLst>
          </p:cNvPr>
          <p:cNvSpPr txBox="1"/>
          <p:nvPr/>
        </p:nvSpPr>
        <p:spPr>
          <a:xfrm>
            <a:off x="3323874" y="3884735"/>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built on top of OAuth 2.0</a:t>
            </a:r>
          </a:p>
        </p:txBody>
      </p:sp>
      <p:sp>
        <p:nvSpPr>
          <p:cNvPr id="1050" name="TextBox 1049">
            <a:extLst>
              <a:ext uri="{FF2B5EF4-FFF2-40B4-BE49-F238E27FC236}">
                <a16:creationId xmlns:a16="http://schemas.microsoft.com/office/drawing/2014/main" id="{D5ED0E4E-C27D-DABA-BF6A-148D4223EB1C}"/>
              </a:ext>
            </a:extLst>
          </p:cNvPr>
          <p:cNvSpPr txBox="1"/>
          <p:nvPr/>
        </p:nvSpPr>
        <p:spPr>
          <a:xfrm>
            <a:off x="3323874" y="5243689"/>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using XML and SOAP</a:t>
            </a:r>
          </a:p>
        </p:txBody>
      </p:sp>
      <p:sp>
        <p:nvSpPr>
          <p:cNvPr id="2" name="TextBox 1">
            <a:extLst>
              <a:ext uri="{FF2B5EF4-FFF2-40B4-BE49-F238E27FC236}">
                <a16:creationId xmlns:a16="http://schemas.microsoft.com/office/drawing/2014/main" id="{B7A4FB47-37B8-961F-E90E-03CBAE57E66C}"/>
              </a:ext>
            </a:extLst>
          </p:cNvPr>
          <p:cNvSpPr txBox="1"/>
          <p:nvPr/>
        </p:nvSpPr>
        <p:spPr>
          <a:xfrm>
            <a:off x="3323874" y="2179120"/>
            <a:ext cx="7721600"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Authorization protocol allowing one app to securely access a user's data in another app</a:t>
            </a:r>
          </a:p>
        </p:txBody>
      </p:sp>
    </p:spTree>
    <p:extLst>
      <p:ext uri="{BB962C8B-B14F-4D97-AF65-F5344CB8AC3E}">
        <p14:creationId xmlns:p14="http://schemas.microsoft.com/office/powerpoint/2010/main" val="237376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46"/>
                                        </p:tgtEl>
                                        <p:attrNameLst>
                                          <p:attrName>style.visibility</p:attrName>
                                        </p:attrNameLst>
                                      </p:cBhvr>
                                      <p:to>
                                        <p:strVal val="visible"/>
                                      </p:to>
                                    </p:set>
                                    <p:anim calcmode="lin" valueType="num">
                                      <p:cBhvr additive="base">
                                        <p:cTn id="15" dur="500" fill="hold"/>
                                        <p:tgtEl>
                                          <p:spTgt spid="1046"/>
                                        </p:tgtEl>
                                        <p:attrNameLst>
                                          <p:attrName>ppt_x</p:attrName>
                                        </p:attrNameLst>
                                      </p:cBhvr>
                                      <p:tavLst>
                                        <p:tav tm="0">
                                          <p:val>
                                            <p:strVal val="#ppt_x"/>
                                          </p:val>
                                        </p:tav>
                                        <p:tav tm="100000">
                                          <p:val>
                                            <p:strVal val="#ppt_x"/>
                                          </p:val>
                                        </p:tav>
                                      </p:tavLst>
                                    </p:anim>
                                    <p:anim calcmode="lin" valueType="num">
                                      <p:cBhvr additive="base">
                                        <p:cTn id="16" dur="500" fill="hold"/>
                                        <p:tgtEl>
                                          <p:spTgt spid="104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49"/>
                                        </p:tgtEl>
                                        <p:attrNameLst>
                                          <p:attrName>style.visibility</p:attrName>
                                        </p:attrNameLst>
                                      </p:cBhvr>
                                      <p:to>
                                        <p:strVal val="visible"/>
                                      </p:to>
                                    </p:set>
                                    <p:animEffect transition="in" filter="fade">
                                      <p:cBhvr>
                                        <p:cTn id="34" dur="500"/>
                                        <p:tgtEl>
                                          <p:spTgt spid="10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50"/>
                                        </p:tgtEl>
                                        <p:attrNameLst>
                                          <p:attrName>style.visibility</p:attrName>
                                        </p:attrNameLst>
                                      </p:cBhvr>
                                      <p:to>
                                        <p:strVal val="visible"/>
                                      </p:to>
                                    </p:set>
                                    <p:animEffect transition="in" filter="fade">
                                      <p:cBhvr>
                                        <p:cTn id="39"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p:bldP spid="1049" grpId="0"/>
      <p:bldP spid="1050" grpId="0"/>
      <p:bldP spid="2"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2"/>
            <a:ext cx="873678" cy="13938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543069"/>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793558"/>
            <a:ext cx="873678" cy="54900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666596"/>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Pass">
            <a:extLst>
              <a:ext uri="{FF2B5EF4-FFF2-40B4-BE49-F238E27FC236}">
                <a16:creationId xmlns:a16="http://schemas.microsoft.com/office/drawing/2014/main" id="{EBBE60CF-006D-5B81-F3B2-486184F77BA4}"/>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2" name="!!txtKeycard">
            <a:extLst>
              <a:ext uri="{FF2B5EF4-FFF2-40B4-BE49-F238E27FC236}">
                <a16:creationId xmlns:a16="http://schemas.microsoft.com/office/drawing/2014/main" id="{7F75BA5B-28A7-DDD3-8BEB-CB8777D41DE5}"/>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22" name="!!txtBiometrics">
            <a:extLst>
              <a:ext uri="{FF2B5EF4-FFF2-40B4-BE49-F238E27FC236}">
                <a16:creationId xmlns:a16="http://schemas.microsoft.com/office/drawing/2014/main" id="{DDE02CF4-486A-07F6-F1E6-7AED341384CA}"/>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354983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New code every ~30 seconds</a:t>
            </a:r>
          </a:p>
        </p:txBody>
      </p:sp>
      <p:pic>
        <p:nvPicPr>
          <p:cNvPr id="47" name="Graphic 46" descr="Checkmark with solid fill">
            <a:extLst>
              <a:ext uri="{FF2B5EF4-FFF2-40B4-BE49-F238E27FC236}">
                <a16:creationId xmlns:a16="http://schemas.microsoft.com/office/drawing/2014/main" id="{96B98260-1F9E-CF4D-9D64-706F4B583A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98211" y="3470564"/>
            <a:ext cx="753680" cy="753680"/>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p:cTn id="20" dur="500" fill="hold"/>
                                        <p:tgtEl>
                                          <p:spTgt spid="47"/>
                                        </p:tgtEl>
                                        <p:attrNameLst>
                                          <p:attrName>ppt_w</p:attrName>
                                        </p:attrNameLst>
                                      </p:cBhvr>
                                      <p:tavLst>
                                        <p:tav tm="0">
                                          <p:val>
                                            <p:fltVal val="0"/>
                                          </p:val>
                                        </p:tav>
                                        <p:tav tm="100000">
                                          <p:val>
                                            <p:strVal val="#ppt_w"/>
                                          </p:val>
                                        </p:tav>
                                      </p:tavLst>
                                    </p:anim>
                                    <p:anim calcmode="lin" valueType="num">
                                      <p:cBhvr>
                                        <p:cTn id="21" dur="500" fill="hold"/>
                                        <p:tgtEl>
                                          <p:spTgt spid="47"/>
                                        </p:tgtEl>
                                        <p:attrNameLst>
                                          <p:attrName>ppt_h</p:attrName>
                                        </p:attrNameLst>
                                      </p:cBhvr>
                                      <p:tavLst>
                                        <p:tav tm="0">
                                          <p:val>
                                            <p:fltVal val="0"/>
                                          </p:val>
                                        </p:tav>
                                        <p:tav tm="100000">
                                          <p:val>
                                            <p:strVal val="#ppt_h"/>
                                          </p:val>
                                        </p:tav>
                                      </p:tavLst>
                                    </p:anim>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10" presetClass="entr" presetSubtype="0" fill="hold"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6709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123521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124883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130602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130602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1378"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73419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73307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73405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73293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78801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92802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78801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86912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7"/>
          <a:stretch>
            <a:fillRect/>
          </a:stretch>
        </p:blipFill>
        <p:spPr>
          <a:xfrm>
            <a:off x="5254572" y="509364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232122" y="4137755"/>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5401607" y="4621339"/>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5283265" y="557465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51" name="TextBox 50">
            <a:extLst>
              <a:ext uri="{FF2B5EF4-FFF2-40B4-BE49-F238E27FC236}">
                <a16:creationId xmlns:a16="http://schemas.microsoft.com/office/drawing/2014/main" id="{130A865D-6A39-DB00-A447-D13B27DB9D11}"/>
              </a:ext>
            </a:extLst>
          </p:cNvPr>
          <p:cNvSpPr txBox="1"/>
          <p:nvPr/>
        </p:nvSpPr>
        <p:spPr>
          <a:xfrm>
            <a:off x="6806187" y="3940644"/>
            <a:ext cx="1001534" cy="1938992"/>
          </a:xfrm>
          <a:prstGeom prst="rect">
            <a:avLst/>
          </a:prstGeom>
          <a:noFill/>
        </p:spPr>
        <p:txBody>
          <a:bodyPr wrap="square" rtlCol="0">
            <a:spAutoFit/>
          </a:bodyPr>
          <a:lstStyle/>
          <a:p>
            <a:pPr algn="ctr"/>
            <a:r>
              <a:rPr lang="en-US" sz="12000" dirty="0">
                <a:solidFill>
                  <a:schemeClr val="bg1"/>
                </a:solidFill>
                <a:latin typeface="Corbel" panose="020B0503020204020204" pitchFamily="34" charset="0"/>
              </a:rPr>
              <a:t>}</a:t>
            </a:r>
          </a:p>
        </p:txBody>
      </p:sp>
      <p:sp>
        <p:nvSpPr>
          <p:cNvPr id="52" name="TextBox 51">
            <a:extLst>
              <a:ext uri="{FF2B5EF4-FFF2-40B4-BE49-F238E27FC236}">
                <a16:creationId xmlns:a16="http://schemas.microsoft.com/office/drawing/2014/main" id="{1EA49071-A81F-ACB1-0E48-83DDD37B9F9D}"/>
              </a:ext>
            </a:extLst>
          </p:cNvPr>
          <p:cNvSpPr txBox="1"/>
          <p:nvPr/>
        </p:nvSpPr>
        <p:spPr>
          <a:xfrm>
            <a:off x="7444204" y="4667506"/>
            <a:ext cx="266607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"Passkey"  is basically a public/private key pair</a:t>
            </a:r>
          </a:p>
        </p:txBody>
      </p:sp>
    </p:spTree>
    <p:extLst>
      <p:ext uri="{BB962C8B-B14F-4D97-AF65-F5344CB8AC3E}">
        <p14:creationId xmlns:p14="http://schemas.microsoft.com/office/powerpoint/2010/main" val="340313041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P spid="47" grpId="0"/>
      <p:bldP spid="49" grpId="0"/>
      <p:bldP spid="51" grpId="0"/>
      <p:bldP spid="52"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5369023" y="2939750"/>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5370898" y="2938538"/>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7947302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500"/>
                            </p:stCondLst>
                            <p:childTnLst>
                              <p:par>
                                <p:cTn id="17" presetID="22" presetClass="entr" presetSubtype="2" fill="hold" nodeType="afterEffect">
                                  <p:stCondLst>
                                    <p:cond delay="500"/>
                                  </p:stCondLst>
                                  <p:childTnLst>
                                    <p:set>
                                      <p:cBhvr>
                                        <p:cTn id="18" dur="1" fill="hold">
                                          <p:stCondLst>
                                            <p:cond delay="0"/>
                                          </p:stCondLst>
                                        </p:cTn>
                                        <p:tgtEl>
                                          <p:spTgt spid="38"/>
                                        </p:tgtEl>
                                        <p:attrNameLst>
                                          <p:attrName>style.visibility</p:attrName>
                                        </p:attrNameLst>
                                      </p:cBhvr>
                                      <p:to>
                                        <p:strVal val="visible"/>
                                      </p:to>
                                    </p:set>
                                    <p:animEffect transition="in" filter="wipe(right)">
                                      <p:cBhvr>
                                        <p:cTn id="19" dur="500"/>
                                        <p:tgtEl>
                                          <p:spTgt spid="38"/>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wipe(right)">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53" grpId="0" animBg="1"/>
      <p:bldP spid="54"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2777027"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2778902"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p>
          <a:p>
            <a:pPr algn="ctr"/>
            <a:r>
              <a:rPr lang="en-US" sz="2000" b="1" dirty="0">
                <a:solidFill>
                  <a:schemeClr val="bg1"/>
                </a:solidFill>
                <a:latin typeface="Corbel" panose="020B0503020204020204" pitchFamily="34" charset="0"/>
              </a:rPr>
              <a:t>signed with private key</a:t>
            </a:r>
          </a:p>
        </p:txBody>
      </p:sp>
    </p:spTree>
    <p:extLst>
      <p:ext uri="{BB962C8B-B14F-4D97-AF65-F5344CB8AC3E}">
        <p14:creationId xmlns:p14="http://schemas.microsoft.com/office/powerpoint/2010/main" val="28984089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7" name="Picture 2">
            <a:extLst>
              <a:ext uri="{FF2B5EF4-FFF2-40B4-BE49-F238E27FC236}">
                <a16:creationId xmlns:a16="http://schemas.microsoft.com/office/drawing/2014/main" id="{7C420689-3BAA-2490-BA61-CBE3C1E2DC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4500520"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8" name="Thought Bubble: Cloud 27">
            <a:extLst>
              <a:ext uri="{FF2B5EF4-FFF2-40B4-BE49-F238E27FC236}">
                <a16:creationId xmlns:a16="http://schemas.microsoft.com/office/drawing/2014/main" id="{F6BA9F0D-B03C-64FE-673F-B5E49F582882}"/>
              </a:ext>
            </a:extLst>
          </p:cNvPr>
          <p:cNvSpPr/>
          <p:nvPr/>
        </p:nvSpPr>
        <p:spPr>
          <a:xfrm>
            <a:off x="12353492"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11B0A4B-51BB-2E60-9DE5-4FDD245A4A56}"/>
              </a:ext>
            </a:extLst>
          </p:cNvPr>
          <p:cNvSpPr txBox="1"/>
          <p:nvPr/>
        </p:nvSpPr>
        <p:spPr>
          <a:xfrm>
            <a:off x="12787410"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2275486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4" name="Picture 2">
            <a:extLst>
              <a:ext uri="{FF2B5EF4-FFF2-40B4-BE49-F238E27FC236}">
                <a16:creationId xmlns:a16="http://schemas.microsoft.com/office/drawing/2014/main" id="{CA539BE9-FA0D-55A9-A062-B43A40EB5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0408035"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5" name="Thought Bubble: Cloud 24">
            <a:extLst>
              <a:ext uri="{FF2B5EF4-FFF2-40B4-BE49-F238E27FC236}">
                <a16:creationId xmlns:a16="http://schemas.microsoft.com/office/drawing/2014/main" id="{E072D088-EA5B-C796-5E7D-8AE697941ADC}"/>
              </a:ext>
            </a:extLst>
          </p:cNvPr>
          <p:cNvSpPr/>
          <p:nvPr/>
        </p:nvSpPr>
        <p:spPr>
          <a:xfrm>
            <a:off x="8261007"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C3CD946-84FF-0CD0-E9A2-E4730B6EBE8C}"/>
              </a:ext>
            </a:extLst>
          </p:cNvPr>
          <p:cNvSpPr txBox="1"/>
          <p:nvPr/>
        </p:nvSpPr>
        <p:spPr>
          <a:xfrm>
            <a:off x="8694925"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926460098"/>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2840397"/>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4917134"/>
            <a:ext cx="3310431" cy="707886"/>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is a passkey API</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built into modern browsers</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cxnSp>
        <p:nvCxnSpPr>
          <p:cNvPr id="56" name="!!arrow1">
            <a:extLst>
              <a:ext uri="{FF2B5EF4-FFF2-40B4-BE49-F238E27FC236}">
                <a16:creationId xmlns:a16="http://schemas.microsoft.com/office/drawing/2014/main" id="{EDF48415-A4A6-4779-6DBF-36B8EA57A371}"/>
              </a:ext>
            </a:extLst>
          </p:cNvPr>
          <p:cNvCxnSpPr>
            <a:cxnSpLocks/>
          </p:cNvCxnSpPr>
          <p:nvPr/>
        </p:nvCxnSpPr>
        <p:spPr>
          <a:xfrm flipH="1" flipV="1">
            <a:off x="4121230" y="3245656"/>
            <a:ext cx="666670" cy="91994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59" name="Picture 2">
            <a:extLst>
              <a:ext uri="{FF2B5EF4-FFF2-40B4-BE49-F238E27FC236}">
                <a16:creationId xmlns:a16="http://schemas.microsoft.com/office/drawing/2014/main" id="{30E22480-A5E8-4D02-5696-F248BD0FD8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813757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USB-A YubiKey 5 NFC Two Factor Security Key | Yubico">
            <a:extLst>
              <a:ext uri="{FF2B5EF4-FFF2-40B4-BE49-F238E27FC236}">
                <a16:creationId xmlns:a16="http://schemas.microsoft.com/office/drawing/2014/main" id="{6E73ED09-E23C-F5DB-84C8-BCE250719C5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682969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PNG Image Transparent: Iphone Png Transparent">
            <a:extLst>
              <a:ext uri="{FF2B5EF4-FFF2-40B4-BE49-F238E27FC236}">
                <a16:creationId xmlns:a16="http://schemas.microsoft.com/office/drawing/2014/main" id="{86B5568B-CDB9-8AB0-DB80-A394704C0A5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7605054"/>
            <a:ext cx="997084" cy="158535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C705323C-4ECA-2ECB-2E04-2467EDFC8284}"/>
              </a:ext>
            </a:extLst>
          </p:cNvPr>
          <p:cNvPicPr>
            <a:picLocks noChangeAspect="1"/>
          </p:cNvPicPr>
          <p:nvPr/>
        </p:nvPicPr>
        <p:blipFill>
          <a:blip r:embed="rId9"/>
          <a:stretch>
            <a:fillRect/>
          </a:stretch>
        </p:blipFill>
        <p:spPr>
          <a:xfrm>
            <a:off x="1852658" y="8612557"/>
            <a:ext cx="1668244" cy="852321"/>
          </a:xfrm>
          <a:prstGeom prst="rect">
            <a:avLst/>
          </a:prstGeom>
        </p:spPr>
      </p:pic>
      <p:sp>
        <p:nvSpPr>
          <p:cNvPr id="1024" name="TextBox 1023">
            <a:extLst>
              <a:ext uri="{FF2B5EF4-FFF2-40B4-BE49-F238E27FC236}">
                <a16:creationId xmlns:a16="http://schemas.microsoft.com/office/drawing/2014/main" id="{26D50719-CDAC-1410-5FB3-AF22E242AE80}"/>
              </a:ext>
            </a:extLst>
          </p:cNvPr>
          <p:cNvSpPr txBox="1"/>
          <p:nvPr/>
        </p:nvSpPr>
        <p:spPr>
          <a:xfrm>
            <a:off x="1881351" y="90935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Tree>
    <p:extLst>
      <p:ext uri="{BB962C8B-B14F-4D97-AF65-F5344CB8AC3E}">
        <p14:creationId xmlns:p14="http://schemas.microsoft.com/office/powerpoint/2010/main" val="301683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2840397"/>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4917134"/>
            <a:ext cx="3310431" cy="1015663"/>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allows browsers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retrieve/store keys in FIDO2 compliant hardware</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pic>
        <p:nvPicPr>
          <p:cNvPr id="51" name="Picture 2">
            <a:extLst>
              <a:ext uri="{FF2B5EF4-FFF2-40B4-BE49-F238E27FC236}">
                <a16:creationId xmlns:a16="http://schemas.microsoft.com/office/drawing/2014/main" id="{7E7686C4-5A35-A1A6-6D6B-3620DF4D0C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480382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USB-A YubiKey 5 NFC Two Factor Security Key | Yubico">
            <a:extLst>
              <a:ext uri="{FF2B5EF4-FFF2-40B4-BE49-F238E27FC236}">
                <a16:creationId xmlns:a16="http://schemas.microsoft.com/office/drawing/2014/main" id="{8E4E872F-B428-F3DB-9310-9DCA6FEBDC6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349594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PNG Image Transparent: Iphone Png Transparent">
            <a:extLst>
              <a:ext uri="{FF2B5EF4-FFF2-40B4-BE49-F238E27FC236}">
                <a16:creationId xmlns:a16="http://schemas.microsoft.com/office/drawing/2014/main" id="{C40080D7-B4AA-5675-FB63-E771CE51CA3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4271304"/>
            <a:ext cx="997084" cy="158535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arrow1">
            <a:extLst>
              <a:ext uri="{FF2B5EF4-FFF2-40B4-BE49-F238E27FC236}">
                <a16:creationId xmlns:a16="http://schemas.microsoft.com/office/drawing/2014/main" id="{9C04D96E-DFC3-4B3D-F36C-D0F532DF80A7}"/>
              </a:ext>
            </a:extLst>
          </p:cNvPr>
          <p:cNvCxnSpPr>
            <a:cxnSpLocks/>
          </p:cNvCxnSpPr>
          <p:nvPr/>
        </p:nvCxnSpPr>
        <p:spPr>
          <a:xfrm rot="16200000" flipH="1" flipV="1">
            <a:off x="3216355" y="3417106"/>
            <a:ext cx="954371" cy="590103"/>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B5467CD6-1C75-0CAE-78C5-F2BDA6A2E668}"/>
              </a:ext>
            </a:extLst>
          </p:cNvPr>
          <p:cNvPicPr>
            <a:picLocks noChangeAspect="1"/>
          </p:cNvPicPr>
          <p:nvPr/>
        </p:nvPicPr>
        <p:blipFill>
          <a:blip r:embed="rId9"/>
          <a:stretch>
            <a:fillRect/>
          </a:stretch>
        </p:blipFill>
        <p:spPr>
          <a:xfrm>
            <a:off x="4998161" y="6887685"/>
            <a:ext cx="2119478" cy="1036932"/>
          </a:xfrm>
          <a:prstGeom prst="rect">
            <a:avLst/>
          </a:prstGeom>
        </p:spPr>
      </p:pic>
      <p:sp>
        <p:nvSpPr>
          <p:cNvPr id="18" name="TextBox 17">
            <a:extLst>
              <a:ext uri="{FF2B5EF4-FFF2-40B4-BE49-F238E27FC236}">
                <a16:creationId xmlns:a16="http://schemas.microsoft.com/office/drawing/2014/main" id="{46D71F2B-F821-A7D5-10A0-F3E28B28A451}"/>
              </a:ext>
            </a:extLst>
          </p:cNvPr>
          <p:cNvSpPr txBox="1"/>
          <p:nvPr/>
        </p:nvSpPr>
        <p:spPr>
          <a:xfrm>
            <a:off x="3885038" y="7924617"/>
            <a:ext cx="434572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FIDO2 is a security standard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for using those keys for authentication</a:t>
            </a:r>
          </a:p>
        </p:txBody>
      </p:sp>
      <p:pic>
        <p:nvPicPr>
          <p:cNvPr id="19" name="Picture 18">
            <a:extLst>
              <a:ext uri="{FF2B5EF4-FFF2-40B4-BE49-F238E27FC236}">
                <a16:creationId xmlns:a16="http://schemas.microsoft.com/office/drawing/2014/main" id="{A3EDD8B7-204C-8035-AD94-7F98D059D904}"/>
              </a:ext>
            </a:extLst>
          </p:cNvPr>
          <p:cNvPicPr>
            <a:picLocks noChangeAspect="1"/>
          </p:cNvPicPr>
          <p:nvPr/>
        </p:nvPicPr>
        <p:blipFill>
          <a:blip r:embed="rId10"/>
          <a:stretch>
            <a:fillRect/>
          </a:stretch>
        </p:blipFill>
        <p:spPr>
          <a:xfrm>
            <a:off x="1852658" y="5856657"/>
            <a:ext cx="1668244" cy="852321"/>
          </a:xfrm>
          <a:prstGeom prst="rect">
            <a:avLst/>
          </a:prstGeom>
        </p:spPr>
      </p:pic>
      <p:sp>
        <p:nvSpPr>
          <p:cNvPr id="20" name="TextBox 19">
            <a:extLst>
              <a:ext uri="{FF2B5EF4-FFF2-40B4-BE49-F238E27FC236}">
                <a16:creationId xmlns:a16="http://schemas.microsoft.com/office/drawing/2014/main" id="{438BB284-7785-8C21-EB3F-5F4330B6492A}"/>
              </a:ext>
            </a:extLst>
          </p:cNvPr>
          <p:cNvSpPr txBox="1"/>
          <p:nvPr/>
        </p:nvSpPr>
        <p:spPr>
          <a:xfrm>
            <a:off x="1881351" y="63376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pic>
        <p:nvPicPr>
          <p:cNvPr id="21" name="Picture 20">
            <a:extLst>
              <a:ext uri="{FF2B5EF4-FFF2-40B4-BE49-F238E27FC236}">
                <a16:creationId xmlns:a16="http://schemas.microsoft.com/office/drawing/2014/main" id="{528C894F-894F-D25E-5FE5-D8B15C8BA85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48679" y="7104818"/>
            <a:ext cx="1692337" cy="849222"/>
          </a:xfrm>
          <a:prstGeom prst="rect">
            <a:avLst/>
          </a:prstGeom>
        </p:spPr>
      </p:pic>
      <p:sp>
        <p:nvSpPr>
          <p:cNvPr id="23" name="TextBox 22">
            <a:extLst>
              <a:ext uri="{FF2B5EF4-FFF2-40B4-BE49-F238E27FC236}">
                <a16:creationId xmlns:a16="http://schemas.microsoft.com/office/drawing/2014/main" id="{0B14133E-2EE3-E7C8-2695-3987F4822AA5}"/>
              </a:ext>
            </a:extLst>
          </p:cNvPr>
          <p:cNvSpPr txBox="1"/>
          <p:nvPr/>
        </p:nvSpPr>
        <p:spPr>
          <a:xfrm>
            <a:off x="8538072" y="78396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spTree>
    <p:extLst>
      <p:ext uri="{BB962C8B-B14F-4D97-AF65-F5344CB8AC3E}">
        <p14:creationId xmlns:p14="http://schemas.microsoft.com/office/powerpoint/2010/main" val="83348458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4347830"/>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944922"/>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3021659"/>
            <a:ext cx="3310431" cy="1015663"/>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allows browsers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retrieve/store keys in FIDO2 compliant hardware</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pic>
        <p:nvPicPr>
          <p:cNvPr id="51" name="Picture 2">
            <a:extLst>
              <a:ext uri="{FF2B5EF4-FFF2-40B4-BE49-F238E27FC236}">
                <a16:creationId xmlns:a16="http://schemas.microsoft.com/office/drawing/2014/main" id="{7E7686C4-5A35-A1A6-6D6B-3620DF4D0C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480382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USB-A YubiKey 5 NFC Two Factor Security Key | Yubico">
            <a:extLst>
              <a:ext uri="{FF2B5EF4-FFF2-40B4-BE49-F238E27FC236}">
                <a16:creationId xmlns:a16="http://schemas.microsoft.com/office/drawing/2014/main" id="{8E4E872F-B428-F3DB-9310-9DCA6FEBDC6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349594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PNG Image Transparent: Iphone Png Transparent">
            <a:extLst>
              <a:ext uri="{FF2B5EF4-FFF2-40B4-BE49-F238E27FC236}">
                <a16:creationId xmlns:a16="http://schemas.microsoft.com/office/drawing/2014/main" id="{C40080D7-B4AA-5675-FB63-E771CE51CA3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4271304"/>
            <a:ext cx="997084" cy="158535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arrow1">
            <a:extLst>
              <a:ext uri="{FF2B5EF4-FFF2-40B4-BE49-F238E27FC236}">
                <a16:creationId xmlns:a16="http://schemas.microsoft.com/office/drawing/2014/main" id="{9C04D96E-DFC3-4B3D-F36C-D0F532DF80A7}"/>
              </a:ext>
            </a:extLst>
          </p:cNvPr>
          <p:cNvCxnSpPr>
            <a:cxnSpLocks/>
          </p:cNvCxnSpPr>
          <p:nvPr/>
        </p:nvCxnSpPr>
        <p:spPr>
          <a:xfrm>
            <a:off x="3728872" y="4718100"/>
            <a:ext cx="3869400" cy="0"/>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7B5D8FAA-7610-D71B-6D3B-55750F3C1B5F}"/>
              </a:ext>
            </a:extLst>
          </p:cNvPr>
          <p:cNvPicPr>
            <a:picLocks noChangeAspect="1"/>
          </p:cNvPicPr>
          <p:nvPr/>
        </p:nvPicPr>
        <p:blipFill>
          <a:blip r:embed="rId9"/>
          <a:stretch>
            <a:fillRect/>
          </a:stretch>
        </p:blipFill>
        <p:spPr>
          <a:xfrm>
            <a:off x="4998161" y="4887435"/>
            <a:ext cx="2119478" cy="1036932"/>
          </a:xfrm>
          <a:prstGeom prst="rect">
            <a:avLst/>
          </a:prstGeom>
        </p:spPr>
      </p:pic>
      <p:sp>
        <p:nvSpPr>
          <p:cNvPr id="20" name="TextBox 19">
            <a:extLst>
              <a:ext uri="{FF2B5EF4-FFF2-40B4-BE49-F238E27FC236}">
                <a16:creationId xmlns:a16="http://schemas.microsoft.com/office/drawing/2014/main" id="{CADE2869-0CEF-A421-5C74-D9A1860259B2}"/>
              </a:ext>
            </a:extLst>
          </p:cNvPr>
          <p:cNvSpPr txBox="1"/>
          <p:nvPr/>
        </p:nvSpPr>
        <p:spPr>
          <a:xfrm>
            <a:off x="3885038" y="5924367"/>
            <a:ext cx="434572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FIDO2 is a security standard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for using those keys for authentication</a:t>
            </a:r>
          </a:p>
        </p:txBody>
      </p:sp>
      <p:pic>
        <p:nvPicPr>
          <p:cNvPr id="21" name="Picture 20">
            <a:extLst>
              <a:ext uri="{FF2B5EF4-FFF2-40B4-BE49-F238E27FC236}">
                <a16:creationId xmlns:a16="http://schemas.microsoft.com/office/drawing/2014/main" id="{C1EF086A-B325-B4E9-B0E0-56A8E4B30781}"/>
              </a:ext>
            </a:extLst>
          </p:cNvPr>
          <p:cNvPicPr>
            <a:picLocks noChangeAspect="1"/>
          </p:cNvPicPr>
          <p:nvPr/>
        </p:nvPicPr>
        <p:blipFill>
          <a:blip r:embed="rId10"/>
          <a:stretch>
            <a:fillRect/>
          </a:stretch>
        </p:blipFill>
        <p:spPr>
          <a:xfrm>
            <a:off x="1852658" y="5856657"/>
            <a:ext cx="1668244" cy="852321"/>
          </a:xfrm>
          <a:prstGeom prst="rect">
            <a:avLst/>
          </a:prstGeom>
        </p:spPr>
      </p:pic>
      <p:sp>
        <p:nvSpPr>
          <p:cNvPr id="23" name="TextBox 22">
            <a:extLst>
              <a:ext uri="{FF2B5EF4-FFF2-40B4-BE49-F238E27FC236}">
                <a16:creationId xmlns:a16="http://schemas.microsoft.com/office/drawing/2014/main" id="{237513AF-8D9C-B74D-4C58-9317AFF3944B}"/>
              </a:ext>
            </a:extLst>
          </p:cNvPr>
          <p:cNvSpPr txBox="1"/>
          <p:nvPr/>
        </p:nvSpPr>
        <p:spPr>
          <a:xfrm>
            <a:off x="1881351" y="63376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pic>
        <p:nvPicPr>
          <p:cNvPr id="24" name="Picture 23">
            <a:extLst>
              <a:ext uri="{FF2B5EF4-FFF2-40B4-BE49-F238E27FC236}">
                <a16:creationId xmlns:a16="http://schemas.microsoft.com/office/drawing/2014/main" id="{166A0705-5CFD-ACFD-4702-D77711310FD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48679" y="5377618"/>
            <a:ext cx="1692337" cy="849222"/>
          </a:xfrm>
          <a:prstGeom prst="rect">
            <a:avLst/>
          </a:prstGeom>
        </p:spPr>
      </p:pic>
      <p:sp>
        <p:nvSpPr>
          <p:cNvPr id="25" name="TextBox 24">
            <a:extLst>
              <a:ext uri="{FF2B5EF4-FFF2-40B4-BE49-F238E27FC236}">
                <a16:creationId xmlns:a16="http://schemas.microsoft.com/office/drawing/2014/main" id="{01E2D43F-3312-8649-6358-1E26B84415DA}"/>
              </a:ext>
            </a:extLst>
          </p:cNvPr>
          <p:cNvSpPr txBox="1"/>
          <p:nvPr/>
        </p:nvSpPr>
        <p:spPr>
          <a:xfrm>
            <a:off x="8538072" y="6112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spTree>
    <p:extLst>
      <p:ext uri="{BB962C8B-B14F-4D97-AF65-F5344CB8AC3E}">
        <p14:creationId xmlns:p14="http://schemas.microsoft.com/office/powerpoint/2010/main" val="27569905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619639"/>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299602"/>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2830796"/>
            <a:ext cx="873678" cy="15666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170837"/>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9388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FFFFFF"/>
                </a:solidFill>
                <a:latin typeface="Corbel" panose="020B0503020204020204" pitchFamily="34" charset="0"/>
              </a:rPr>
              <a:t>Authenticator Apps</a:t>
            </a:r>
          </a:p>
          <a:p>
            <a:r>
              <a:rPr lang="en-US" sz="3600" dirty="0">
                <a:solidFill>
                  <a:srgbClr val="FFFFFF"/>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468185"/>
            <a:ext cx="873678" cy="41343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250822"/>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sp>
        <p:nvSpPr>
          <p:cNvPr id="6" name="Right Bracket 5">
            <a:extLst>
              <a:ext uri="{FF2B5EF4-FFF2-40B4-BE49-F238E27FC236}">
                <a16:creationId xmlns:a16="http://schemas.microsoft.com/office/drawing/2014/main" id="{B160FFBE-2676-B7FE-E5C4-B98870C2D6EA}"/>
              </a:ext>
            </a:extLst>
          </p:cNvPr>
          <p:cNvSpPr/>
          <p:nvPr/>
        </p:nvSpPr>
        <p:spPr>
          <a:xfrm>
            <a:off x="6296023" y="4952327"/>
            <a:ext cx="873678" cy="119191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D630E81-2BB9-99A1-043E-566EE8D7A99B}"/>
              </a:ext>
            </a:extLst>
          </p:cNvPr>
          <p:cNvSpPr txBox="1"/>
          <p:nvPr/>
        </p:nvSpPr>
        <p:spPr>
          <a:xfrm>
            <a:off x="7096469" y="5404088"/>
            <a:ext cx="3367670"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3" name="TextBox 12">
            <a:extLst>
              <a:ext uri="{FF2B5EF4-FFF2-40B4-BE49-F238E27FC236}">
                <a16:creationId xmlns:a16="http://schemas.microsoft.com/office/drawing/2014/main" id="{0459F4EB-7C9A-A01D-4CFF-8501E5AE5AB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Bit.ly/CodeMash24Auth</a:t>
            </a:r>
            <a:endParaRPr lang="en-US" sz="2000" b="1" dirty="0">
              <a:solidFill>
                <a:schemeClr val="bg1"/>
              </a:solidFill>
              <a:latin typeface="Corbel" panose="020B0503020204020204" pitchFamily="34" charset="0"/>
            </a:endParaRPr>
          </a:p>
        </p:txBody>
      </p:sp>
      <p:pic>
        <p:nvPicPr>
          <p:cNvPr id="14" name="Picture 13">
            <a:extLst>
              <a:ext uri="{FF2B5EF4-FFF2-40B4-BE49-F238E27FC236}">
                <a16:creationId xmlns:a16="http://schemas.microsoft.com/office/drawing/2014/main" id="{50F4E94B-07AE-7B49-8676-DB00DDD056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6647"/>
            <a:ext cx="2142099" cy="2142099"/>
          </a:xfrm>
          <a:prstGeom prst="rect">
            <a:avLst/>
          </a:prstGeom>
        </p:spPr>
      </p:pic>
      <p:sp>
        <p:nvSpPr>
          <p:cNvPr id="9" name="TextBox 8">
            <a:extLst>
              <a:ext uri="{FF2B5EF4-FFF2-40B4-BE49-F238E27FC236}">
                <a16:creationId xmlns:a16="http://schemas.microsoft.com/office/drawing/2014/main" id="{37C9375F-380E-BC98-3034-D41C7771404F}"/>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11" name="TextBox 10">
            <a:extLst>
              <a:ext uri="{FF2B5EF4-FFF2-40B4-BE49-F238E27FC236}">
                <a16:creationId xmlns:a16="http://schemas.microsoft.com/office/drawing/2014/main" id="{94EF84A6-A3E5-9DE1-9878-11FE93C85930}"/>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Tree>
    <p:extLst>
      <p:ext uri="{BB962C8B-B14F-4D97-AF65-F5344CB8AC3E}">
        <p14:creationId xmlns:p14="http://schemas.microsoft.com/office/powerpoint/2010/main" val="409172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5" grpId="0" animBg="1"/>
      <p:bldP spid="10" grpId="0"/>
      <p:bldP spid="4" grpId="0" animBg="1"/>
      <p:bldP spid="7" grpId="0"/>
      <p:bldP spid="6" grpId="0" animBg="1"/>
      <p:bldP spid="8"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2" name="Group 11">
            <a:extLst>
              <a:ext uri="{FF2B5EF4-FFF2-40B4-BE49-F238E27FC236}">
                <a16:creationId xmlns:a16="http://schemas.microsoft.com/office/drawing/2014/main" id="{A787F496-7429-1A1D-C21E-697B171695DB}"/>
              </a:ext>
            </a:extLst>
          </p:cNvPr>
          <p:cNvGrpSpPr/>
          <p:nvPr/>
        </p:nvGrpSpPr>
        <p:grpSpPr>
          <a:xfrm>
            <a:off x="-3799618" y="2526657"/>
            <a:ext cx="1746757" cy="2261244"/>
            <a:chOff x="9592919" y="3281030"/>
            <a:chExt cx="2412301" cy="3122817"/>
          </a:xfrm>
        </p:grpSpPr>
        <p:sp>
          <p:nvSpPr>
            <p:cNvPr id="13" name="Freeform 158">
              <a:extLst>
                <a:ext uri="{FF2B5EF4-FFF2-40B4-BE49-F238E27FC236}">
                  <a16:creationId xmlns:a16="http://schemas.microsoft.com/office/drawing/2014/main" id="{7811DE9B-614B-BC43-0218-4E3119E1BCF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2E234245-1A2F-7DE4-4569-38FB3A09DBF4}"/>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868D4978-F66D-3732-9194-B29516AA99A9}"/>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3F202205-B0C2-490B-9146-D150B2F4CE4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C4CECFBD-15A7-58D2-C018-ACEB63FB37E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DD26C8BC-F7A7-7D7C-BB8C-EB54BDD76D3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39D5C84C-EBC6-1A96-B503-AD4BE6EEE0A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9242E455-B1F5-3DC5-F4BB-CA46AFE9656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
            <a:extLst>
              <a:ext uri="{FF2B5EF4-FFF2-40B4-BE49-F238E27FC236}">
                <a16:creationId xmlns:a16="http://schemas.microsoft.com/office/drawing/2014/main" id="{722DC1BE-6969-220F-AED3-3E00119981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6783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2" name="Picture 11">
            <a:extLst>
              <a:ext uri="{FF2B5EF4-FFF2-40B4-BE49-F238E27FC236}">
                <a16:creationId xmlns:a16="http://schemas.microsoft.com/office/drawing/2014/main" id="{4B294726-BADD-DB4C-B81B-B40B00E2BF6B}"/>
              </a:ext>
            </a:extLst>
          </p:cNvPr>
          <p:cNvPicPr>
            <a:picLocks noChangeAspect="1"/>
          </p:cNvPicPr>
          <p:nvPr/>
        </p:nvPicPr>
        <p:blipFill>
          <a:blip r:embed="rId3"/>
          <a:stretch>
            <a:fillRect/>
          </a:stretch>
        </p:blipFill>
        <p:spPr>
          <a:xfrm>
            <a:off x="-30042" y="1439464"/>
            <a:ext cx="6315956" cy="3465641"/>
          </a:xfrm>
          <a:prstGeom prst="rect">
            <a:avLst/>
          </a:prstGeom>
        </p:spPr>
      </p:pic>
      <p:pic>
        <p:nvPicPr>
          <p:cNvPr id="8" name="Picture 7">
            <a:extLst>
              <a:ext uri="{FF2B5EF4-FFF2-40B4-BE49-F238E27FC236}">
                <a16:creationId xmlns:a16="http://schemas.microsoft.com/office/drawing/2014/main" id="{02A17269-96DC-94F8-EADB-B02DBE036BC7}"/>
              </a:ext>
            </a:extLst>
          </p:cNvPr>
          <p:cNvPicPr>
            <a:picLocks noChangeAspect="1"/>
          </p:cNvPicPr>
          <p:nvPr/>
        </p:nvPicPr>
        <p:blipFill>
          <a:blip r:embed="rId4"/>
          <a:stretch>
            <a:fillRect/>
          </a:stretch>
        </p:blipFill>
        <p:spPr>
          <a:xfrm>
            <a:off x="5879229" y="1439464"/>
            <a:ext cx="6315956" cy="2753109"/>
          </a:xfrm>
          <a:prstGeom prst="rect">
            <a:avLst/>
          </a:prstGeom>
        </p:spPr>
      </p:pic>
      <p:pic>
        <p:nvPicPr>
          <p:cNvPr id="14" name="Picture 13">
            <a:extLst>
              <a:ext uri="{FF2B5EF4-FFF2-40B4-BE49-F238E27FC236}">
                <a16:creationId xmlns:a16="http://schemas.microsoft.com/office/drawing/2014/main" id="{E3D46B36-4505-BDCC-9CCE-D8C4ADC8F7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87" y="2765027"/>
            <a:ext cx="6051131" cy="2432154"/>
          </a:xfrm>
          <a:prstGeom prst="rect">
            <a:avLst/>
          </a:prstGeom>
        </p:spPr>
      </p:pic>
      <p:pic>
        <p:nvPicPr>
          <p:cNvPr id="16" name="Picture 15">
            <a:extLst>
              <a:ext uri="{FF2B5EF4-FFF2-40B4-BE49-F238E27FC236}">
                <a16:creationId xmlns:a16="http://schemas.microsoft.com/office/drawing/2014/main" id="{FC215D04-077D-F160-A2CD-0377C55AB1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81468" y="2764850"/>
            <a:ext cx="6494771" cy="2549121"/>
          </a:xfrm>
          <a:prstGeom prst="rect">
            <a:avLst/>
          </a:prstGeom>
        </p:spPr>
      </p:pic>
      <p:pic>
        <p:nvPicPr>
          <p:cNvPr id="10" name="Picture 9">
            <a:extLst>
              <a:ext uri="{FF2B5EF4-FFF2-40B4-BE49-F238E27FC236}">
                <a16:creationId xmlns:a16="http://schemas.microsoft.com/office/drawing/2014/main" id="{6662FE3C-0BA6-4FB7-61C3-37BE329641F4}"/>
              </a:ext>
            </a:extLst>
          </p:cNvPr>
          <p:cNvPicPr>
            <a:picLocks noChangeAspect="1"/>
          </p:cNvPicPr>
          <p:nvPr/>
        </p:nvPicPr>
        <p:blipFill>
          <a:blip r:embed="rId7"/>
          <a:stretch>
            <a:fillRect/>
          </a:stretch>
        </p:blipFill>
        <p:spPr>
          <a:xfrm>
            <a:off x="-96940" y="4779611"/>
            <a:ext cx="6706536" cy="2314898"/>
          </a:xfrm>
          <a:prstGeom prst="rect">
            <a:avLst/>
          </a:prstGeom>
        </p:spPr>
      </p:pic>
      <p:pic>
        <p:nvPicPr>
          <p:cNvPr id="5" name="Picture 4">
            <a:extLst>
              <a:ext uri="{FF2B5EF4-FFF2-40B4-BE49-F238E27FC236}">
                <a16:creationId xmlns:a16="http://schemas.microsoft.com/office/drawing/2014/main" id="{35191FB8-4A4B-C318-8632-905528BAFFCF}"/>
              </a:ext>
            </a:extLst>
          </p:cNvPr>
          <p:cNvPicPr>
            <a:picLocks noChangeAspect="1"/>
          </p:cNvPicPr>
          <p:nvPr/>
        </p:nvPicPr>
        <p:blipFill>
          <a:blip r:embed="rId8"/>
          <a:stretch>
            <a:fillRect/>
          </a:stretch>
        </p:blipFill>
        <p:spPr>
          <a:xfrm>
            <a:off x="5871137" y="4779611"/>
            <a:ext cx="6430272" cy="2133898"/>
          </a:xfrm>
          <a:prstGeom prst="rect">
            <a:avLst/>
          </a:prstGeom>
        </p:spPr>
      </p:pic>
    </p:spTree>
    <p:extLst>
      <p:ext uri="{BB962C8B-B14F-4D97-AF65-F5344CB8AC3E}">
        <p14:creationId xmlns:p14="http://schemas.microsoft.com/office/powerpoint/2010/main" val="422088856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FE1E2-8BAE-744D-91F9-BA45E865F935}"/>
              </a:ext>
            </a:extLst>
          </p:cNvPr>
          <p:cNvSpPr txBox="1">
            <a:spLocks/>
          </p:cNvSpPr>
          <p:nvPr/>
        </p:nvSpPr>
        <p:spPr>
          <a:xfrm>
            <a:off x="818850" y="55392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0" name="Picture 9">
            <a:extLst>
              <a:ext uri="{FF2B5EF4-FFF2-40B4-BE49-F238E27FC236}">
                <a16:creationId xmlns:a16="http://schemas.microsoft.com/office/drawing/2014/main" id="{10AFAF31-D543-1889-D92F-C182B6E8D2D2}"/>
              </a:ext>
            </a:extLst>
          </p:cNvPr>
          <p:cNvPicPr>
            <a:picLocks noChangeAspect="1"/>
          </p:cNvPicPr>
          <p:nvPr/>
        </p:nvPicPr>
        <p:blipFill>
          <a:blip r:embed="rId3"/>
          <a:stretch>
            <a:fillRect/>
          </a:stretch>
        </p:blipFill>
        <p:spPr>
          <a:xfrm>
            <a:off x="3241367" y="0"/>
            <a:ext cx="5633066" cy="5644515"/>
          </a:xfrm>
          <a:prstGeom prst="rect">
            <a:avLst/>
          </a:prstGeom>
        </p:spPr>
      </p:pic>
    </p:spTree>
    <p:extLst>
      <p:ext uri="{BB962C8B-B14F-4D97-AF65-F5344CB8AC3E}">
        <p14:creationId xmlns:p14="http://schemas.microsoft.com/office/powerpoint/2010/main" val="347502062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2" name="TextBox 21">
            <a:extLst>
              <a:ext uri="{FF2B5EF4-FFF2-40B4-BE49-F238E27FC236}">
                <a16:creationId xmlns:a16="http://schemas.microsoft.com/office/drawing/2014/main" id="{6A29902D-052D-5FB4-1B46-DF9D1CE633D8}"/>
              </a:ext>
            </a:extLst>
          </p:cNvPr>
          <p:cNvSpPr txBox="1"/>
          <p:nvPr/>
        </p:nvSpPr>
        <p:spPr>
          <a:xfrm>
            <a:off x="3680505" y="4345205"/>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Must be unique and resistant to brute force guessing attacks</a:t>
            </a:r>
          </a:p>
        </p:txBody>
      </p:sp>
    </p:spTree>
    <p:extLst>
      <p:ext uri="{BB962C8B-B14F-4D97-AF65-F5344CB8AC3E}">
        <p14:creationId xmlns:p14="http://schemas.microsoft.com/office/powerpoint/2010/main" val="39044643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2" name="TextBox 21">
            <a:extLst>
              <a:ext uri="{FF2B5EF4-FFF2-40B4-BE49-F238E27FC236}">
                <a16:creationId xmlns:a16="http://schemas.microsoft.com/office/drawing/2014/main" id="{6A29902D-052D-5FB4-1B46-DF9D1CE633D8}"/>
              </a:ext>
            </a:extLst>
          </p:cNvPr>
          <p:cNvSpPr txBox="1"/>
          <p:nvPr/>
        </p:nvSpPr>
        <p:spPr>
          <a:xfrm>
            <a:off x="3680505" y="4345205"/>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Must be unique and resistant to brute force guessing attacks</a:t>
            </a:r>
          </a:p>
        </p:txBody>
      </p:sp>
      <p:sp>
        <p:nvSpPr>
          <p:cNvPr id="24" name="TextBox 23">
            <a:extLst>
              <a:ext uri="{FF2B5EF4-FFF2-40B4-BE49-F238E27FC236}">
                <a16:creationId xmlns:a16="http://schemas.microsoft.com/office/drawing/2014/main" id="{08305C4E-5231-3FEE-4A4E-D3ACCBAD9D22}"/>
              </a:ext>
            </a:extLst>
          </p:cNvPr>
          <p:cNvSpPr txBox="1"/>
          <p:nvPr/>
        </p:nvSpPr>
        <p:spPr>
          <a:xfrm>
            <a:off x="2274827" y="5243351"/>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Do not use </a:t>
            </a:r>
            <a:r>
              <a:rPr lang="en-US" sz="2800" dirty="0" err="1">
                <a:solidFill>
                  <a:srgbClr val="FF0000"/>
                </a:solidFill>
                <a:latin typeface="Consolas" panose="020B0609020204030204" pitchFamily="49" charset="0"/>
              </a:rPr>
              <a:t>Guid.NewGuid</a:t>
            </a:r>
            <a:r>
              <a:rPr lang="en-US" sz="2800" dirty="0">
                <a:solidFill>
                  <a:srgbClr val="FF0000"/>
                </a:solidFill>
                <a:latin typeface="Consolas" panose="020B0609020204030204" pitchFamily="49" charset="0"/>
              </a:rPr>
              <a:t>()</a:t>
            </a:r>
            <a:r>
              <a:rPr lang="en-US" sz="3200" dirty="0">
                <a:solidFill>
                  <a:srgbClr val="FF0000"/>
                </a:solidFill>
                <a:latin typeface="Corbel" panose="020B0503020204020204" pitchFamily="34" charset="0"/>
              </a:rPr>
              <a:t> for API Keys!</a:t>
            </a:r>
          </a:p>
        </p:txBody>
      </p:sp>
      <p:sp>
        <p:nvSpPr>
          <p:cNvPr id="28" name="Rectangle: Rounded Corners 27">
            <a:extLst>
              <a:ext uri="{FF2B5EF4-FFF2-40B4-BE49-F238E27FC236}">
                <a16:creationId xmlns:a16="http://schemas.microsoft.com/office/drawing/2014/main" id="{2BC51E1C-32EF-A1FB-F6CA-98670EDA2F93}"/>
              </a:ext>
            </a:extLst>
          </p:cNvPr>
          <p:cNvSpPr/>
          <p:nvPr/>
        </p:nvSpPr>
        <p:spPr>
          <a:xfrm>
            <a:off x="2406594" y="5271829"/>
            <a:ext cx="7122273" cy="58477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23BF776-F5A4-2BC8-0356-C1E384B2DA90}"/>
              </a:ext>
            </a:extLst>
          </p:cNvPr>
          <p:cNvSpPr txBox="1"/>
          <p:nvPr/>
        </p:nvSpPr>
        <p:spPr>
          <a:xfrm>
            <a:off x="2048305" y="6085975"/>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https://bit.ly/</a:t>
            </a:r>
            <a:r>
              <a:rPr lang="en-US" sz="3200" b="1" dirty="0">
                <a:solidFill>
                  <a:srgbClr val="FF0000"/>
                </a:solidFill>
                <a:latin typeface="Corbel" panose="020B0503020204020204" pitchFamily="34" charset="0"/>
              </a:rPr>
              <a:t>GuidsArentKeys</a:t>
            </a:r>
          </a:p>
        </p:txBody>
      </p:sp>
      <p:pic>
        <p:nvPicPr>
          <p:cNvPr id="32" name="Picture 31">
            <a:extLst>
              <a:ext uri="{FF2B5EF4-FFF2-40B4-BE49-F238E27FC236}">
                <a16:creationId xmlns:a16="http://schemas.microsoft.com/office/drawing/2014/main" id="{35FD6D6B-E501-91FD-1A4F-6A913BF0DED2}"/>
              </a:ext>
            </a:extLst>
          </p:cNvPr>
          <p:cNvPicPr>
            <a:picLocks noChangeAspect="1"/>
          </p:cNvPicPr>
          <p:nvPr/>
        </p:nvPicPr>
        <p:blipFill>
          <a:blip r:embed="rId5"/>
          <a:stretch>
            <a:fillRect/>
          </a:stretch>
        </p:blipFill>
        <p:spPr>
          <a:xfrm>
            <a:off x="9836137" y="4518544"/>
            <a:ext cx="2343879" cy="2339456"/>
          </a:xfrm>
          <a:prstGeom prst="rect">
            <a:avLst/>
          </a:prstGeom>
        </p:spPr>
      </p:pic>
    </p:spTree>
    <p:extLst>
      <p:ext uri="{BB962C8B-B14F-4D97-AF65-F5344CB8AC3E}">
        <p14:creationId xmlns:p14="http://schemas.microsoft.com/office/powerpoint/2010/main" val="13039148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P spid="20" grpId="0"/>
      <p:bldP spid="21" grpId="0"/>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the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grpSp>
        <p:nvGrpSpPr>
          <p:cNvPr id="3" name="Group 2">
            <a:extLst>
              <a:ext uri="{FF2B5EF4-FFF2-40B4-BE49-F238E27FC236}">
                <a16:creationId xmlns:a16="http://schemas.microsoft.com/office/drawing/2014/main" id="{91AEE6BC-B29D-5722-AADC-BFB29C932C3A}"/>
              </a:ext>
            </a:extLst>
          </p:cNvPr>
          <p:cNvGrpSpPr/>
          <p:nvPr/>
        </p:nvGrpSpPr>
        <p:grpSpPr>
          <a:xfrm>
            <a:off x="-3616377" y="2526657"/>
            <a:ext cx="1746757" cy="2261244"/>
            <a:chOff x="9592919" y="3281030"/>
            <a:chExt cx="2412301" cy="3122817"/>
          </a:xfrm>
        </p:grpSpPr>
        <p:sp>
          <p:nvSpPr>
            <p:cNvPr id="4" name="Freeform 158">
              <a:extLst>
                <a:ext uri="{FF2B5EF4-FFF2-40B4-BE49-F238E27FC236}">
                  <a16:creationId xmlns:a16="http://schemas.microsoft.com/office/drawing/2014/main" id="{32BBA117-F2A6-DCAE-6308-EFD61D63AD9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 name="Group 4">
              <a:extLst>
                <a:ext uri="{FF2B5EF4-FFF2-40B4-BE49-F238E27FC236}">
                  <a16:creationId xmlns:a16="http://schemas.microsoft.com/office/drawing/2014/main" id="{5DF2978A-F5C3-583F-417F-456C45C18145}"/>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2A3936FB-0BE8-649D-C75D-814EDE07A0A1}"/>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0D28AD53-F786-5B74-4532-8DD8107287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C1F09002-870A-3213-BF20-2DFC3249FCB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EE440930-F8D8-58B1-B77B-41844F3BB1A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B3FF2EC7-CD9D-C2AE-8DF4-783F7349B0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9DE990EC-BEDD-1EB8-FF7D-40E89BB51F1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69B8FEE-EC21-7C19-4278-E7418734D8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1644"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E7F67AD-1C34-882E-4285-74EE62000788}"/>
              </a:ext>
            </a:extLst>
          </p:cNvPr>
          <p:cNvPicPr>
            <a:picLocks noChangeAspect="1"/>
          </p:cNvPicPr>
          <p:nvPr/>
        </p:nvPicPr>
        <p:blipFill>
          <a:blip r:embed="rId4"/>
          <a:stretch>
            <a:fillRect/>
          </a:stretch>
        </p:blipFill>
        <p:spPr>
          <a:xfrm>
            <a:off x="12436388" y="2234299"/>
            <a:ext cx="2239254" cy="2389401"/>
          </a:xfrm>
          <a:prstGeom prst="rect">
            <a:avLst/>
          </a:prstGeom>
        </p:spPr>
      </p:pic>
      <p:sp>
        <p:nvSpPr>
          <p:cNvPr id="15" name="Rectangle: Rounded Corners 14">
            <a:extLst>
              <a:ext uri="{FF2B5EF4-FFF2-40B4-BE49-F238E27FC236}">
                <a16:creationId xmlns:a16="http://schemas.microsoft.com/office/drawing/2014/main" id="{0534B9AD-9C45-98D2-1196-F2884F22A590}"/>
              </a:ext>
            </a:extLst>
          </p:cNvPr>
          <p:cNvSpPr/>
          <p:nvPr/>
        </p:nvSpPr>
        <p:spPr>
          <a:xfrm>
            <a:off x="4254707" y="7243958"/>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spTree>
    <p:extLst>
      <p:ext uri="{BB962C8B-B14F-4D97-AF65-F5344CB8AC3E}">
        <p14:creationId xmlns:p14="http://schemas.microsoft.com/office/powerpoint/2010/main" val="28436320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461665"/>
          </a:xfrm>
          <a:prstGeom prst="rect">
            <a:avLst/>
          </a:prstGeom>
          <a:noFill/>
        </p:spPr>
        <p:txBody>
          <a:bodyPr wrap="square" rtlCol="0">
            <a:spAutoFit/>
          </a:bodyPr>
          <a:lstStyle/>
          <a:p>
            <a:pPr algn="ctr"/>
            <a:r>
              <a:rPr lang="en-US" sz="24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4" name="Group 3">
            <a:extLst>
              <a:ext uri="{FF2B5EF4-FFF2-40B4-BE49-F238E27FC236}">
                <a16:creationId xmlns:a16="http://schemas.microsoft.com/office/drawing/2014/main" id="{8B68A815-CA33-9681-A1F0-FB4AA51313BF}"/>
              </a:ext>
            </a:extLst>
          </p:cNvPr>
          <p:cNvGrpSpPr/>
          <p:nvPr/>
        </p:nvGrpSpPr>
        <p:grpSpPr>
          <a:xfrm>
            <a:off x="99282" y="2526657"/>
            <a:ext cx="1746757" cy="2261244"/>
            <a:chOff x="9592919" y="3281030"/>
            <a:chExt cx="2412301" cy="3122817"/>
          </a:xfrm>
        </p:grpSpPr>
        <p:sp>
          <p:nvSpPr>
            <p:cNvPr id="5" name="Freeform 158">
              <a:extLst>
                <a:ext uri="{FF2B5EF4-FFF2-40B4-BE49-F238E27FC236}">
                  <a16:creationId xmlns:a16="http://schemas.microsoft.com/office/drawing/2014/main" id="{4D2A0295-3DE7-B35C-5CA5-B036A15F3EE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66C2135-6534-7E1F-A432-770E9C3B0538}"/>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C7CC45E5-B740-5C89-215E-D6DC71CD4EBE}"/>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FCA46B20-F9F6-DF2F-B9AB-ED65864677F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D65653A1-3B6D-9F05-7073-F58B02F9B07C}"/>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891E75CA-0931-F270-2BA3-8442105068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A9B455E7-331C-3866-442C-34395878A1B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84B8C0A4-BD77-64BB-72E3-EE448BF91ED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
            <a:extLst>
              <a:ext uri="{FF2B5EF4-FFF2-40B4-BE49-F238E27FC236}">
                <a16:creationId xmlns:a16="http://schemas.microsoft.com/office/drawing/2014/main" id="{AAC3A4B9-56E7-0089-4008-9637DD86C9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414FF32A-32CA-28D3-4088-2A7A0CA5091F}"/>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5" name="Picture 24">
            <a:extLst>
              <a:ext uri="{FF2B5EF4-FFF2-40B4-BE49-F238E27FC236}">
                <a16:creationId xmlns:a16="http://schemas.microsoft.com/office/drawing/2014/main" id="{A2403DF5-90F6-7640-E7CE-3CE4BEA56319}"/>
              </a:ext>
            </a:extLst>
          </p:cNvPr>
          <p:cNvPicPr>
            <a:picLocks noChangeAspect="1"/>
          </p:cNvPicPr>
          <p:nvPr/>
        </p:nvPicPr>
        <p:blipFill>
          <a:blip r:embed="rId4"/>
          <a:stretch>
            <a:fillRect/>
          </a:stretch>
        </p:blipFill>
        <p:spPr>
          <a:xfrm>
            <a:off x="95915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4" name="!!Arrow 6">
            <a:extLst>
              <a:ext uri="{FF2B5EF4-FFF2-40B4-BE49-F238E27FC236}">
                <a16:creationId xmlns:a16="http://schemas.microsoft.com/office/drawing/2014/main" id="{11362E09-9659-C060-D9F2-913B3C551E60}"/>
              </a:ext>
            </a:extLst>
          </p:cNvPr>
          <p:cNvCxnSpPr>
            <a:cxnSpLocks/>
          </p:cNvCxnSpPr>
          <p:nvPr/>
        </p:nvCxnSpPr>
        <p:spPr>
          <a:xfrm>
            <a:off x="12337149" y="3211290"/>
            <a:ext cx="2162622"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animBg="1"/>
      <p:bldP spid="24" grpId="0"/>
      <p:bldP spid="25" grpId="0" animBg="1"/>
      <p:bldP spid="27"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71D6C5A1-7B16-65AB-6403-6D92E67FBE24}"/>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3" name="TextBox 2">
            <a:extLst>
              <a:ext uri="{FF2B5EF4-FFF2-40B4-BE49-F238E27FC236}">
                <a16:creationId xmlns:a16="http://schemas.microsoft.com/office/drawing/2014/main" id="{CE6C6FCC-4E30-DCD7-BA9F-5B1279311155}"/>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105779</TotalTime>
  <Words>13426</Words>
  <Application>Microsoft Office PowerPoint</Application>
  <PresentationFormat>Widescreen</PresentationFormat>
  <Paragraphs>2220</Paragraphs>
  <Slides>141</Slides>
  <Notes>141</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141</vt:i4>
      </vt:variant>
    </vt:vector>
  </HeadingPairs>
  <TitlesOfParts>
    <vt:vector size="152" baseType="lpstr">
      <vt:lpstr>Arial</vt:lpstr>
      <vt:lpstr>Arial Black</vt:lpstr>
      <vt:lpstr>Calibri</vt:lpstr>
      <vt:lpstr>Calibri Light</vt:lpstr>
      <vt:lpstr>Consolas</vt:lpstr>
      <vt:lpstr>Corbel</vt:lpstr>
      <vt:lpstr>Corbel Light</vt:lpstr>
      <vt:lpstr>Courier New</vt:lpstr>
      <vt:lpstr>Roboto</vt:lpstr>
      <vt:lpstr>Segoe Print</vt:lpstr>
      <vt:lpstr>Office Theme</vt:lpstr>
      <vt:lpstr>Practical Auth(entication|orization) A security primer for developers</vt:lpstr>
      <vt:lpstr>My rookie mistake</vt:lpstr>
      <vt:lpstr>PowerPoint Presentation</vt:lpstr>
      <vt:lpstr>This is not an advanced security session!</vt:lpstr>
      <vt:lpstr>This is not “how to use &lt;foo&gt; in &lt;lang&gt;”</vt:lpstr>
      <vt:lpstr>This is “understanding the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1424</cp:revision>
  <dcterms:created xsi:type="dcterms:W3CDTF">2013-12-09T01:29:59Z</dcterms:created>
  <dcterms:modified xsi:type="dcterms:W3CDTF">2024-01-11T19:59:53Z</dcterms:modified>
</cp:coreProperties>
</file>